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6" r:id="rId2"/>
    <p:sldId id="287" r:id="rId3"/>
    <p:sldId id="257" r:id="rId4"/>
    <p:sldId id="288" r:id="rId5"/>
    <p:sldId id="289" r:id="rId6"/>
    <p:sldId id="290" r:id="rId7"/>
    <p:sldId id="291" r:id="rId8"/>
    <p:sldId id="292" r:id="rId9"/>
    <p:sldId id="295" r:id="rId10"/>
    <p:sldId id="296" r:id="rId11"/>
    <p:sldId id="297" r:id="rId12"/>
    <p:sldId id="298" r:id="rId13"/>
    <p:sldId id="300" r:id="rId14"/>
    <p:sldId id="299" r:id="rId15"/>
    <p:sldId id="294"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64" r:id="rId36"/>
    <p:sldId id="293" r:id="rId37"/>
    <p:sldId id="301" r:id="rId38"/>
  </p:sldIdLst>
  <p:sldSz cx="9144000" cy="5143500" type="screen16x9"/>
  <p:notesSz cx="6858000" cy="9144000"/>
  <p:embeddedFontLst>
    <p:embeddedFont>
      <p:font typeface="B Nazanin" panose="00000400000000000000" pitchFamily="2" charset="-78"/>
      <p:regular r:id="rId40"/>
      <p:bold r:id="rId41"/>
    </p:embeddedFont>
    <p:embeddedFont>
      <p:font typeface="Cambria Math" panose="02040503050406030204" pitchFamily="18" charset="0"/>
      <p:regular r:id="rId42"/>
    </p:embeddedFont>
    <p:embeddedFont>
      <p:font typeface="Garamond" panose="02020404030301010803" pitchFamily="18" charset="0"/>
      <p:regular r:id="rId43"/>
      <p:bold r:id="rId44"/>
      <p:italic r:id="rId45"/>
    </p:embeddedFont>
    <p:embeddedFont>
      <p:font typeface="Roboto" panose="02000000000000000000" pitchFamily="2" charset="0"/>
      <p:regular r:id="rId46"/>
      <p:bold r:id="rId47"/>
      <p:italic r:id="rId48"/>
      <p:boldItalic r:id="rId49"/>
    </p:embeddedFont>
    <p:embeddedFont>
      <p:font typeface="Roboto Slab" panose="020B0604020202020204" charset="0"/>
      <p:regular r:id="rId50"/>
      <p:bold r:id="rId51"/>
    </p:embeddedFont>
    <p:embeddedFont>
      <p:font typeface="Segoe UI" panose="020B0502040204020203"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91" autoAdjust="0"/>
  </p:normalViewPr>
  <p:slideViewPr>
    <p:cSldViewPr snapToGrid="0">
      <p:cViewPr varScale="1">
        <p:scale>
          <a:sx n="91" d="100"/>
          <a:sy n="91" d="100"/>
        </p:scale>
        <p:origin x="702" y="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6f75fc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6f75fc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من ارسلان فیروزی دانشجوی گرایش دیجیتال </a:t>
            </a:r>
          </a:p>
          <a:p>
            <a:pPr marL="0" lvl="0" indent="0" algn="r" rtl="1">
              <a:spcBef>
                <a:spcPts val="0"/>
              </a:spcBef>
              <a:spcAft>
                <a:spcPts val="0"/>
              </a:spcAft>
              <a:buNone/>
            </a:pPr>
            <a:r>
              <a:rPr lang="fa-IR" dirty="0"/>
              <a:t>پروژه من:</a:t>
            </a:r>
          </a:p>
          <a:p>
            <a:pPr marL="0" lvl="0" indent="0" algn="r" rtl="1">
              <a:spcBef>
                <a:spcPts val="0"/>
              </a:spcBef>
              <a:spcAft>
                <a:spcPts val="0"/>
              </a:spcAft>
              <a:buNone/>
            </a:pPr>
            <a:r>
              <a:rPr lang="fa-IR" dirty="0"/>
              <a:t>استاد پروژه:</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0" i="0" u="none" strike="noStrike" baseline="0" dirty="0" err="1">
                    <a:latin typeface="NimbusRomNo9L-Regu"/>
                  </a:rPr>
                  <a:t>tSNE</a:t>
                </a:r>
                <a:r>
                  <a:rPr lang="en-US" sz="1800" b="0" i="0" u="none" strike="noStrike" baseline="0" dirty="0">
                    <a:latin typeface="NimbusRomNo9L-Regu"/>
                  </a:rPr>
                  <a:t> algorithm to visualize output of each layer</a:t>
                </a:r>
                <a:endParaRPr lang="fr-FR" sz="1800" b="0" i="0" u="none" strike="noStrike" baseline="0" dirty="0">
                  <a:solidFill>
                    <a:srgbClr val="000000"/>
                  </a:solidFill>
                  <a:latin typeface="Garamond" panose="02020404030301010803" pitchFamily="18" charset="0"/>
                </a:endParaRPr>
              </a:p>
            </p:txBody>
          </p:sp>
        </mc:Choice>
        <mc:Fallback xmlns="">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1" i="0" u="none" strike="noStrike" baseline="0" dirty="0">
                    <a:latin typeface="SmtnmyCorbel-Bold"/>
                  </a:rPr>
                  <a:t>The phase slope index estimated the magnitude of information flow between all electrode</a:t>
                </a:r>
                <a:r>
                  <a:rPr lang="fa-IR" sz="1800" b="1" i="0" u="none" strike="noStrike" baseline="0" dirty="0">
                    <a:latin typeface="SmtnmyCorbel-Bold"/>
                  </a:rPr>
                  <a:t> </a:t>
                </a:r>
                <a:r>
                  <a:rPr lang="en-US" sz="1800" b="1" i="0" u="none" strike="noStrike" baseline="0" dirty="0">
                    <a:latin typeface="SmtnmyCorbel-Bold"/>
                  </a:rPr>
                  <a:t>combinations for difference frequency bands. </a:t>
                </a:r>
                <a:endParaRPr lang="fa-IR" sz="1800" b="1" i="0" u="none" strike="noStrike" baseline="0" dirty="0">
                  <a:latin typeface="SmtnmyCorbel-Bold"/>
                </a:endParaRPr>
              </a:p>
              <a:p>
                <a:pPr algn="r" rtl="1"/>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که هرکدام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PSI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بین هر 2 کانال و در هریک از باند‌های فرکانسی دلتا، تتا، آلفا1(10-8 هرتز)، آلفا2(13-10هرتز)، بتا1(15-13 هرتز)، بتا2(18-15 هرتز)، بتا3(25-18 هرتز)، بالاتر از بتا(30-25 هرتز) محاسبه شده است. </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صورتیکه 0&lt;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0&gt;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تقریبا 0=</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Volume Conduction</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fa-IR" sz="1800" dirty="0">
                    <a:effectLst/>
                    <a:latin typeface="Times New Roman" panose="02020603050405020304" pitchFamily="18" charset="0"/>
                    <a:ea typeface="Calibri" panose="020F0502020204030204" pitchFamily="34" charset="0"/>
                    <a:cs typeface="B Nazanin" panose="00000400000000000000" pitchFamily="2" charset="-78"/>
                  </a:rPr>
                  <a:t>1368 متغیر به 124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T-test</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به 42 متغیر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Step-wise Discriminant Analysis</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متغیر رسیدند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139700" indent="0" algn="r" rtl="1">
                  <a:buNone/>
                </a:pPr>
                <a:r>
                  <a:rPr lang="fa-IR" sz="1800" b="0" i="0" u="none" strike="noStrike" baseline="0" dirty="0">
                    <a:solidFill>
                      <a:srgbClr val="000000"/>
                    </a:solidFill>
                    <a:latin typeface="Garamond" panose="02020404030301010803" pitchFamily="18" charset="0"/>
                  </a:rPr>
                  <a:t>اندازه اینفورمیشن فلو با هوش رابطه معکوس دارد مخصوصا در باند های آلفا و بتا </a:t>
                </a:r>
                <a:endParaRPr lang="fr-FR" sz="1800" b="0" i="0" u="none" strike="noStrike" baseline="0" dirty="0">
                  <a:solidFill>
                    <a:srgbClr val="000000"/>
                  </a:solidFill>
                  <a:latin typeface="Garamond" panose="02020404030301010803" pitchFamily="18" charset="0"/>
                </a:endParaRPr>
              </a:p>
            </p:txBody>
          </p:sp>
        </mc:Fallback>
      </mc:AlternateContent>
    </p:spTree>
    <p:extLst>
      <p:ext uri="{BB962C8B-B14F-4D97-AF65-F5344CB8AC3E}">
        <p14:creationId xmlns:p14="http://schemas.microsoft.com/office/powerpoint/2010/main" val="837964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0" i="0" u="none" strike="noStrike" baseline="0" dirty="0" err="1">
                    <a:latin typeface="NimbusRomNo9L-Regu"/>
                  </a:rPr>
                  <a:t>tSNE</a:t>
                </a:r>
                <a:r>
                  <a:rPr lang="en-US" sz="1800" b="0" i="0" u="none" strike="noStrike" baseline="0" dirty="0">
                    <a:latin typeface="NimbusRomNo9L-Regu"/>
                  </a:rPr>
                  <a:t> algorithm to visualize output of each layer</a:t>
                </a:r>
                <a:endParaRPr lang="fr-FR" sz="1800" b="0" i="0" u="none" strike="noStrike" baseline="0" dirty="0">
                  <a:solidFill>
                    <a:srgbClr val="000000"/>
                  </a:solidFill>
                  <a:latin typeface="Garamond" panose="02020404030301010803" pitchFamily="18" charset="0"/>
                </a:endParaRPr>
              </a:p>
            </p:txBody>
          </p:sp>
        </mc:Choice>
        <mc:Fallback xmlns="">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1" i="0" u="none" strike="noStrike" baseline="0" dirty="0">
                    <a:latin typeface="SmtnmyCorbel-Bold"/>
                  </a:rPr>
                  <a:t>The phase slope index estimated the magnitude of information flow between all electrode</a:t>
                </a:r>
                <a:r>
                  <a:rPr lang="fa-IR" sz="1800" b="1" i="0" u="none" strike="noStrike" baseline="0" dirty="0">
                    <a:latin typeface="SmtnmyCorbel-Bold"/>
                  </a:rPr>
                  <a:t> </a:t>
                </a:r>
                <a:r>
                  <a:rPr lang="en-US" sz="1800" b="1" i="0" u="none" strike="noStrike" baseline="0" dirty="0">
                    <a:latin typeface="SmtnmyCorbel-Bold"/>
                  </a:rPr>
                  <a:t>combinations for difference frequency bands. </a:t>
                </a:r>
                <a:endParaRPr lang="fa-IR" sz="1800" b="1" i="0" u="none" strike="noStrike" baseline="0" dirty="0">
                  <a:latin typeface="SmtnmyCorbel-Bold"/>
                </a:endParaRPr>
              </a:p>
              <a:p>
                <a:pPr algn="r" rtl="1"/>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که هرکدام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PSI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بین هر 2 کانال و در هریک از باند‌های فرکانسی دلتا، تتا، آلفا1(10-8 هرتز)، آلفا2(13-10هرتز)، بتا1(15-13 هرتز)، بتا2(18-15 هرتز)، بتا3(25-18 هرتز)، بالاتر از بتا(30-25 هرتز) محاسبه شده است. </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صورتیکه 0&lt;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0&gt;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تقریبا 0=</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Volume Conduction</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fa-IR" sz="1800" dirty="0">
                    <a:effectLst/>
                    <a:latin typeface="Times New Roman" panose="02020603050405020304" pitchFamily="18" charset="0"/>
                    <a:ea typeface="Calibri" panose="020F0502020204030204" pitchFamily="34" charset="0"/>
                    <a:cs typeface="B Nazanin" panose="00000400000000000000" pitchFamily="2" charset="-78"/>
                  </a:rPr>
                  <a:t>1368 متغیر به 124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T-test</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به 42 متغیر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Step-wise Discriminant Analysis</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متغیر رسیدند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139700" indent="0" algn="r" rtl="1">
                  <a:buNone/>
                </a:pPr>
                <a:r>
                  <a:rPr lang="fa-IR" sz="1800" b="0" i="0" u="none" strike="noStrike" baseline="0" dirty="0">
                    <a:solidFill>
                      <a:srgbClr val="000000"/>
                    </a:solidFill>
                    <a:latin typeface="Garamond" panose="02020404030301010803" pitchFamily="18" charset="0"/>
                  </a:rPr>
                  <a:t>اندازه اینفورمیشن فلو با هوش رابطه معکوس دارد مخصوصا در باند های آلفا و بتا </a:t>
                </a:r>
                <a:endParaRPr lang="fr-FR" sz="1800" b="0" i="0" u="none" strike="noStrike" baseline="0" dirty="0">
                  <a:solidFill>
                    <a:srgbClr val="000000"/>
                  </a:solidFill>
                  <a:latin typeface="Garamond" panose="02020404030301010803" pitchFamily="18" charset="0"/>
                </a:endParaRPr>
              </a:p>
            </p:txBody>
          </p:sp>
        </mc:Fallback>
      </mc:AlternateContent>
    </p:spTree>
    <p:extLst>
      <p:ext uri="{BB962C8B-B14F-4D97-AF65-F5344CB8AC3E}">
        <p14:creationId xmlns:p14="http://schemas.microsoft.com/office/powerpoint/2010/main" val="1902665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fr-FR" sz="1800" b="0" i="0" u="none" strike="noStrike" baseline="0" dirty="0" err="1">
                    <a:solidFill>
                      <a:srgbClr val="000000"/>
                    </a:solidFill>
                    <a:latin typeface="Garamond" panose="02020404030301010803" pitchFamily="18" charset="0"/>
                  </a:rPr>
                  <a:t>Nodes</a:t>
                </a:r>
                <a:r>
                  <a:rPr lang="fr-FR" sz="1800" b="0" i="0" u="none" strike="noStrike" baseline="0" dirty="0">
                    <a:solidFill>
                      <a:srgbClr val="000000"/>
                    </a:solidFill>
                    <a:latin typeface="Garamond" panose="02020404030301010803" pitchFamily="18" charset="0"/>
                  </a:rPr>
                  <a:t>: </a:t>
                </a:r>
                <a:r>
                  <a:rPr lang="fr-FR" sz="1800" b="0" i="0" u="none" strike="noStrike" baseline="0" dirty="0" err="1">
                    <a:solidFill>
                      <a:srgbClr val="000000"/>
                    </a:solidFill>
                    <a:latin typeface="Garamond" panose="02020404030301010803" pitchFamily="18" charset="0"/>
                  </a:rPr>
                  <a:t>ROIs</a:t>
                </a:r>
                <a:endParaRPr lang="fr-FR" sz="1800" b="0" i="0" u="none" strike="noStrike" baseline="0" dirty="0">
                  <a:solidFill>
                    <a:srgbClr val="000000"/>
                  </a:solidFill>
                  <a:latin typeface="Garamond" panose="02020404030301010803" pitchFamily="18" charset="0"/>
                </a:endParaRPr>
              </a:p>
              <a:p>
                <a:pPr algn="l" rtl="0"/>
                <a:r>
                  <a:rPr lang="fr-FR" sz="1800" b="0" i="0" u="none" strike="noStrike" baseline="0" dirty="0" err="1">
                    <a:solidFill>
                      <a:srgbClr val="000000"/>
                    </a:solidFill>
                    <a:latin typeface="Garamond" panose="02020404030301010803" pitchFamily="18" charset="0"/>
                  </a:rPr>
                  <a:t>Edges</a:t>
                </a:r>
                <a:r>
                  <a:rPr lang="fr-FR" sz="1800" b="0" i="0" u="none" strike="noStrike" baseline="0" dirty="0">
                    <a:solidFill>
                      <a:srgbClr val="000000"/>
                    </a:solidFill>
                    <a:latin typeface="Garamond" panose="02020404030301010803" pitchFamily="18" charset="0"/>
                  </a:rPr>
                  <a:t>: </a:t>
                </a:r>
                <a:r>
                  <a:rPr lang="fr-FR" sz="1800" b="0" i="0" u="none" strike="noStrike" baseline="0" dirty="0" err="1">
                    <a:solidFill>
                      <a:srgbClr val="000000"/>
                    </a:solidFill>
                    <a:latin typeface="Garamond" panose="02020404030301010803" pitchFamily="18" charset="0"/>
                  </a:rPr>
                  <a:t>Correlation</a:t>
                </a:r>
                <a:r>
                  <a:rPr lang="fr-FR" sz="1800" b="0" i="0" u="none" strike="noStrike" baseline="0" dirty="0">
                    <a:solidFill>
                      <a:srgbClr val="000000"/>
                    </a:solidFill>
                    <a:latin typeface="Garamond" panose="02020404030301010803" pitchFamily="18" charset="0"/>
                  </a:rPr>
                  <a:t> in the time courses</a:t>
                </a:r>
              </a:p>
              <a:p>
                <a:pPr algn="l" rtl="0"/>
                <a:endParaRPr lang="fr-FR" sz="1800" b="0" i="0" u="none" strike="noStrike" baseline="0" dirty="0">
                  <a:solidFill>
                    <a:srgbClr val="000000"/>
                  </a:solidFill>
                  <a:latin typeface="Garamond" panose="02020404030301010803" pitchFamily="18" charset="0"/>
                </a:endParaRPr>
              </a:p>
              <a:p>
                <a:pPr algn="l" rtl="0"/>
                <a:r>
                  <a:rPr lang="en-US" sz="1800" dirty="0">
                    <a:latin typeface="Times New Roman" panose="02020603050405020304" pitchFamily="18" charset="0"/>
                    <a:cs typeface="B Nazanin" panose="00000400000000000000" pitchFamily="2" charset="-78"/>
                  </a:rPr>
                  <a:t>Manifold Regularized: An approach in ML</a:t>
                </a:r>
              </a:p>
              <a:p>
                <a:pPr algn="l" rtl="0"/>
                <a:endParaRPr lang="fr-FR" sz="1800" b="0" i="0" u="none" strike="noStrike" baseline="0" dirty="0">
                  <a:solidFill>
                    <a:srgbClr val="000000"/>
                  </a:solidFill>
                  <a:latin typeface="Garamond" panose="02020404030301010803" pitchFamily="18" charset="0"/>
                </a:endParaRPr>
              </a:p>
            </p:txBody>
          </p:sp>
        </mc:Choice>
        <mc:Fallback xmlns="">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1" i="0" u="none" strike="noStrike" baseline="0" dirty="0">
                    <a:latin typeface="SmtnmyCorbel-Bold"/>
                  </a:rPr>
                  <a:t>The phase slope index estimated the magnitude of information flow between all electrode</a:t>
                </a:r>
                <a:r>
                  <a:rPr lang="fa-IR" sz="1800" b="1" i="0" u="none" strike="noStrike" baseline="0" dirty="0">
                    <a:latin typeface="SmtnmyCorbel-Bold"/>
                  </a:rPr>
                  <a:t> </a:t>
                </a:r>
                <a:r>
                  <a:rPr lang="en-US" sz="1800" b="1" i="0" u="none" strike="noStrike" baseline="0" dirty="0">
                    <a:latin typeface="SmtnmyCorbel-Bold"/>
                  </a:rPr>
                  <a:t>combinations for difference frequency bands. </a:t>
                </a:r>
                <a:endParaRPr lang="fa-IR" sz="1800" b="1" i="0" u="none" strike="noStrike" baseline="0" dirty="0">
                  <a:latin typeface="SmtnmyCorbel-Bold"/>
                </a:endParaRPr>
              </a:p>
              <a:p>
                <a:pPr algn="r" rtl="1"/>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که هرکدام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PSI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بین هر 2 کانال و در هریک از باند‌های فرکانسی دلتا، تتا، آلفا1(10-8 هرتز)، آلفا2(13-10هرتز)، بتا1(15-13 هرتز)، بتا2(18-15 هرتز)، بتا3(25-18 هرتز)، بالاتر از بتا(30-25 هرتز) محاسبه شده است. </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صورتیکه 0&lt;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0&gt;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تقریبا 0=</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Volume Conduction</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fa-IR" sz="1800" dirty="0">
                    <a:effectLst/>
                    <a:latin typeface="Times New Roman" panose="02020603050405020304" pitchFamily="18" charset="0"/>
                    <a:ea typeface="Calibri" panose="020F0502020204030204" pitchFamily="34" charset="0"/>
                    <a:cs typeface="B Nazanin" panose="00000400000000000000" pitchFamily="2" charset="-78"/>
                  </a:rPr>
                  <a:t>1368 متغیر به 124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T-test</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به 42 متغیر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Step-wise Discriminant Analysis</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متغیر رسیدند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139700" indent="0" algn="r" rtl="1">
                  <a:buNone/>
                </a:pPr>
                <a:r>
                  <a:rPr lang="fa-IR" sz="1800" b="0" i="0" u="none" strike="noStrike" baseline="0" dirty="0">
                    <a:solidFill>
                      <a:srgbClr val="000000"/>
                    </a:solidFill>
                    <a:latin typeface="Garamond" panose="02020404030301010803" pitchFamily="18" charset="0"/>
                  </a:rPr>
                  <a:t>اندازه اینفورمیشن فلو با هوش رابطه معکوس دارد مخصوصا در باند های آلفا و بتا </a:t>
                </a:r>
                <a:endParaRPr lang="fr-FR" sz="1800" b="0" i="0" u="none" strike="noStrike" baseline="0" dirty="0">
                  <a:solidFill>
                    <a:srgbClr val="000000"/>
                  </a:solidFill>
                  <a:latin typeface="Garamond" panose="02020404030301010803" pitchFamily="18" charset="0"/>
                </a:endParaRPr>
              </a:p>
            </p:txBody>
          </p:sp>
        </mc:Fallback>
      </mc:AlternateContent>
    </p:spTree>
    <p:extLst>
      <p:ext uri="{BB962C8B-B14F-4D97-AF65-F5344CB8AC3E}">
        <p14:creationId xmlns:p14="http://schemas.microsoft.com/office/powerpoint/2010/main" val="1532180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fr-FR" sz="1800" b="0" i="0" u="none" strike="noStrike" baseline="0" dirty="0" err="1">
                    <a:solidFill>
                      <a:srgbClr val="000000"/>
                    </a:solidFill>
                    <a:latin typeface="Garamond" panose="02020404030301010803" pitchFamily="18" charset="0"/>
                  </a:rPr>
                  <a:t>Nodes</a:t>
                </a:r>
                <a:r>
                  <a:rPr lang="fr-FR" sz="1800" b="0" i="0" u="none" strike="noStrike" baseline="0" dirty="0">
                    <a:solidFill>
                      <a:srgbClr val="000000"/>
                    </a:solidFill>
                    <a:latin typeface="Garamond" panose="02020404030301010803" pitchFamily="18" charset="0"/>
                  </a:rPr>
                  <a:t>: </a:t>
                </a:r>
                <a:r>
                  <a:rPr lang="fr-FR" sz="1800" b="0" i="0" u="none" strike="noStrike" baseline="0" dirty="0" err="1">
                    <a:solidFill>
                      <a:srgbClr val="000000"/>
                    </a:solidFill>
                    <a:latin typeface="Garamond" panose="02020404030301010803" pitchFamily="18" charset="0"/>
                  </a:rPr>
                  <a:t>ROIs</a:t>
                </a:r>
                <a:endParaRPr lang="fr-FR" sz="1800" b="0" i="0" u="none" strike="noStrike" baseline="0" dirty="0">
                  <a:solidFill>
                    <a:srgbClr val="000000"/>
                  </a:solidFill>
                  <a:latin typeface="Garamond" panose="02020404030301010803" pitchFamily="18" charset="0"/>
                </a:endParaRPr>
              </a:p>
              <a:p>
                <a:pPr algn="l" rtl="0"/>
                <a:r>
                  <a:rPr lang="fr-FR" sz="1800" b="0" i="0" u="none" strike="noStrike" baseline="0" dirty="0" err="1">
                    <a:solidFill>
                      <a:srgbClr val="000000"/>
                    </a:solidFill>
                    <a:latin typeface="Garamond" panose="02020404030301010803" pitchFamily="18" charset="0"/>
                  </a:rPr>
                  <a:t>Edges</a:t>
                </a:r>
                <a:r>
                  <a:rPr lang="fr-FR" sz="1800" b="0" i="0" u="none" strike="noStrike" baseline="0" dirty="0">
                    <a:solidFill>
                      <a:srgbClr val="000000"/>
                    </a:solidFill>
                    <a:latin typeface="Garamond" panose="02020404030301010803" pitchFamily="18" charset="0"/>
                  </a:rPr>
                  <a:t>: </a:t>
                </a:r>
                <a:r>
                  <a:rPr lang="fr-FR" sz="1800" b="0" i="0" u="none" strike="noStrike" baseline="0" dirty="0" err="1">
                    <a:solidFill>
                      <a:srgbClr val="000000"/>
                    </a:solidFill>
                    <a:latin typeface="Garamond" panose="02020404030301010803" pitchFamily="18" charset="0"/>
                  </a:rPr>
                  <a:t>Correlation</a:t>
                </a:r>
                <a:r>
                  <a:rPr lang="fr-FR" sz="1800" b="0" i="0" u="none" strike="noStrike" baseline="0" dirty="0">
                    <a:solidFill>
                      <a:srgbClr val="000000"/>
                    </a:solidFill>
                    <a:latin typeface="Garamond" panose="02020404030301010803" pitchFamily="18" charset="0"/>
                  </a:rPr>
                  <a:t> in the time courses</a:t>
                </a:r>
              </a:p>
              <a:p>
                <a:pPr algn="l" rtl="0"/>
                <a:endParaRPr lang="fr-FR" sz="1800" b="0" i="0" u="none" strike="noStrike" baseline="0" dirty="0">
                  <a:solidFill>
                    <a:srgbClr val="000000"/>
                  </a:solidFill>
                  <a:latin typeface="Garamond" panose="02020404030301010803" pitchFamily="18" charset="0"/>
                </a:endParaRPr>
              </a:p>
              <a:p>
                <a:pPr algn="l" rtl="0"/>
                <a:r>
                  <a:rPr lang="en-US" sz="1800" dirty="0">
                    <a:latin typeface="Times New Roman" panose="02020603050405020304" pitchFamily="18" charset="0"/>
                    <a:cs typeface="B Nazanin" panose="00000400000000000000" pitchFamily="2" charset="-78"/>
                  </a:rPr>
                  <a:t>Manifold Regularized: An approach in ML</a:t>
                </a:r>
              </a:p>
              <a:p>
                <a:pPr algn="l" rtl="0"/>
                <a:endParaRPr lang="fr-FR" sz="1800" b="0" i="0" u="none" strike="noStrike" baseline="0" dirty="0">
                  <a:solidFill>
                    <a:srgbClr val="000000"/>
                  </a:solidFill>
                  <a:latin typeface="Garamond" panose="02020404030301010803" pitchFamily="18" charset="0"/>
                </a:endParaRPr>
              </a:p>
            </p:txBody>
          </p:sp>
        </mc:Choice>
        <mc:Fallback xmlns="">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1" i="0" u="none" strike="noStrike" baseline="0" dirty="0">
                    <a:latin typeface="SmtnmyCorbel-Bold"/>
                  </a:rPr>
                  <a:t>The phase slope index estimated the magnitude of information flow between all electrode</a:t>
                </a:r>
                <a:r>
                  <a:rPr lang="fa-IR" sz="1800" b="1" i="0" u="none" strike="noStrike" baseline="0" dirty="0">
                    <a:latin typeface="SmtnmyCorbel-Bold"/>
                  </a:rPr>
                  <a:t> </a:t>
                </a:r>
                <a:r>
                  <a:rPr lang="en-US" sz="1800" b="1" i="0" u="none" strike="noStrike" baseline="0" dirty="0">
                    <a:latin typeface="SmtnmyCorbel-Bold"/>
                  </a:rPr>
                  <a:t>combinations for difference frequency bands. </a:t>
                </a:r>
                <a:endParaRPr lang="fa-IR" sz="1800" b="1" i="0" u="none" strike="noStrike" baseline="0" dirty="0">
                  <a:latin typeface="SmtnmyCorbel-Bold"/>
                </a:endParaRPr>
              </a:p>
              <a:p>
                <a:pPr algn="r" rtl="1"/>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که هرکدام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PSI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بین هر 2 کانال و در هریک از باند‌های فرکانسی دلتا، تتا، آلفا1(10-8 هرتز)، آلفا2(13-10هرتز)، بتا1(15-13 هرتز)، بتا2(18-15 هرتز)، بتا3(25-18 هرتز)، بالاتر از بتا(30-25 هرتز) محاسبه شده است. </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صورتیکه 0&lt;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0&gt;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تقریبا 0=</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Volume Conduction</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fa-IR" sz="1800" dirty="0">
                    <a:effectLst/>
                    <a:latin typeface="Times New Roman" panose="02020603050405020304" pitchFamily="18" charset="0"/>
                    <a:ea typeface="Calibri" panose="020F0502020204030204" pitchFamily="34" charset="0"/>
                    <a:cs typeface="B Nazanin" panose="00000400000000000000" pitchFamily="2" charset="-78"/>
                  </a:rPr>
                  <a:t>1368 متغیر به 124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T-test</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به 42 متغیر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Step-wise Discriminant Analysis</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متغیر رسیدند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139700" indent="0" algn="r" rtl="1">
                  <a:buNone/>
                </a:pPr>
                <a:r>
                  <a:rPr lang="fa-IR" sz="1800" b="0" i="0" u="none" strike="noStrike" baseline="0" dirty="0">
                    <a:solidFill>
                      <a:srgbClr val="000000"/>
                    </a:solidFill>
                    <a:latin typeface="Garamond" panose="02020404030301010803" pitchFamily="18" charset="0"/>
                  </a:rPr>
                  <a:t>اندازه اینفورمیشن فلو با هوش رابطه معکوس دارد مخصوصا در باند های آلفا و بتا </a:t>
                </a:r>
                <a:endParaRPr lang="fr-FR" sz="1800" b="0" i="0" u="none" strike="noStrike" baseline="0" dirty="0">
                  <a:solidFill>
                    <a:srgbClr val="000000"/>
                  </a:solidFill>
                  <a:latin typeface="Garamond" panose="02020404030301010803" pitchFamily="18" charset="0"/>
                </a:endParaRPr>
              </a:p>
            </p:txBody>
          </p:sp>
        </mc:Fallback>
      </mc:AlternateContent>
    </p:spTree>
    <p:extLst>
      <p:ext uri="{BB962C8B-B14F-4D97-AF65-F5344CB8AC3E}">
        <p14:creationId xmlns:p14="http://schemas.microsoft.com/office/powerpoint/2010/main" val="3877648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fr-FR" sz="1800" b="0" i="0" u="none" strike="noStrike" baseline="0" dirty="0">
                    <a:solidFill>
                      <a:srgbClr val="000000"/>
                    </a:solidFill>
                    <a:latin typeface="Garamond" panose="02020404030301010803" pitchFamily="18" charset="0"/>
                  </a:rPr>
                  <a:t>CC: </a:t>
                </a:r>
                <a:r>
                  <a:rPr lang="fr-FR" sz="1800" b="0" i="0" u="none" strike="noStrike" baseline="0" dirty="0" err="1">
                    <a:solidFill>
                      <a:srgbClr val="000000"/>
                    </a:solidFill>
                    <a:latin typeface="Garamond" panose="02020404030301010803" pitchFamily="18" charset="0"/>
                  </a:rPr>
                  <a:t>Correlation</a:t>
                </a:r>
                <a:r>
                  <a:rPr lang="fr-FR" sz="1800" b="0" i="0" u="none" strike="noStrike" baseline="0" dirty="0">
                    <a:solidFill>
                      <a:srgbClr val="000000"/>
                    </a:solidFill>
                    <a:latin typeface="Garamond" panose="02020404030301010803" pitchFamily="18" charset="0"/>
                  </a:rPr>
                  <a:t> Coefficient</a:t>
                </a:r>
              </a:p>
              <a:p>
                <a:pPr algn="l" rtl="0"/>
                <a:r>
                  <a:rPr lang="fr-FR" sz="1800" b="0" i="0" u="none" strike="noStrike" baseline="0" dirty="0">
                    <a:solidFill>
                      <a:srgbClr val="000000"/>
                    </a:solidFill>
                    <a:latin typeface="Garamond" panose="02020404030301010803" pitchFamily="18" charset="0"/>
                  </a:rPr>
                  <a:t>RMSE: Root </a:t>
                </a:r>
                <a:r>
                  <a:rPr lang="fr-FR" sz="1800" b="0" i="0" u="none" strike="noStrike" baseline="0" dirty="0" err="1">
                    <a:solidFill>
                      <a:srgbClr val="000000"/>
                    </a:solidFill>
                    <a:latin typeface="Garamond" panose="02020404030301010803" pitchFamily="18" charset="0"/>
                  </a:rPr>
                  <a:t>Mean</a:t>
                </a:r>
                <a:r>
                  <a:rPr lang="fr-FR" sz="1800" b="0" i="0" u="none" strike="noStrike" baseline="0" dirty="0">
                    <a:solidFill>
                      <a:srgbClr val="000000"/>
                    </a:solidFill>
                    <a:latin typeface="Garamond" panose="02020404030301010803" pitchFamily="18" charset="0"/>
                  </a:rPr>
                  <a:t> Square </a:t>
                </a:r>
                <a:r>
                  <a:rPr lang="fr-FR" sz="1800" b="0" i="0" u="none" strike="noStrike" baseline="0" dirty="0" err="1">
                    <a:solidFill>
                      <a:srgbClr val="000000"/>
                    </a:solidFill>
                    <a:latin typeface="Garamond" panose="02020404030301010803" pitchFamily="18" charset="0"/>
                  </a:rPr>
                  <a:t>Error</a:t>
                </a:r>
                <a:endParaRPr lang="fr-FR" sz="1800" b="0" i="0" u="none" strike="noStrike" baseline="0" dirty="0">
                  <a:solidFill>
                    <a:srgbClr val="000000"/>
                  </a:solidFill>
                  <a:latin typeface="Garamond" panose="02020404030301010803" pitchFamily="18" charset="0"/>
                </a:endParaRPr>
              </a:p>
            </p:txBody>
          </p:sp>
        </mc:Choice>
        <mc:Fallback xmlns="">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1" i="0" u="none" strike="noStrike" baseline="0" dirty="0">
                    <a:latin typeface="SmtnmyCorbel-Bold"/>
                  </a:rPr>
                  <a:t>The phase slope index estimated the magnitude of information flow between all electrode</a:t>
                </a:r>
                <a:r>
                  <a:rPr lang="fa-IR" sz="1800" b="1" i="0" u="none" strike="noStrike" baseline="0" dirty="0">
                    <a:latin typeface="SmtnmyCorbel-Bold"/>
                  </a:rPr>
                  <a:t> </a:t>
                </a:r>
                <a:r>
                  <a:rPr lang="en-US" sz="1800" b="1" i="0" u="none" strike="noStrike" baseline="0" dirty="0">
                    <a:latin typeface="SmtnmyCorbel-Bold"/>
                  </a:rPr>
                  <a:t>combinations for difference frequency bands. </a:t>
                </a:r>
                <a:endParaRPr lang="fa-IR" sz="1800" b="1" i="0" u="none" strike="noStrike" baseline="0" dirty="0">
                  <a:latin typeface="SmtnmyCorbel-Bold"/>
                </a:endParaRPr>
              </a:p>
              <a:p>
                <a:pPr algn="r" rtl="1"/>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که هرکدام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PSI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بین هر 2 کانال و در هریک از باند‌های فرکانسی دلتا، تتا، آلفا1(10-8 هرتز)، آلفا2(13-10هرتز)، بتا1(15-13 هرتز)، بتا2(18-15 هرتز)، بتا3(25-18 هرتز)، بالاتر از بتا(30-25 هرتز) محاسبه شده است. </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صورتیکه 0&lt;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0&gt;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تقریبا 0=</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Volume Conduction</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fa-IR" sz="1800" dirty="0">
                    <a:effectLst/>
                    <a:latin typeface="Times New Roman" panose="02020603050405020304" pitchFamily="18" charset="0"/>
                    <a:ea typeface="Calibri" panose="020F0502020204030204" pitchFamily="34" charset="0"/>
                    <a:cs typeface="B Nazanin" panose="00000400000000000000" pitchFamily="2" charset="-78"/>
                  </a:rPr>
                  <a:t>1368 متغیر به 124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T-test</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به 42 متغیر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Step-wise Discriminant Analysis</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متغیر رسیدند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139700" indent="0" algn="r" rtl="1">
                  <a:buNone/>
                </a:pPr>
                <a:r>
                  <a:rPr lang="fa-IR" sz="1800" b="0" i="0" u="none" strike="noStrike" baseline="0" dirty="0">
                    <a:solidFill>
                      <a:srgbClr val="000000"/>
                    </a:solidFill>
                    <a:latin typeface="Garamond" panose="02020404030301010803" pitchFamily="18" charset="0"/>
                  </a:rPr>
                  <a:t>اندازه اینفورمیشن فلو با هوش رابطه معکوس دارد مخصوصا در باند های آلفا و بتا </a:t>
                </a:r>
                <a:endParaRPr lang="fr-FR" sz="1800" b="0" i="0" u="none" strike="noStrike" baseline="0" dirty="0">
                  <a:solidFill>
                    <a:srgbClr val="000000"/>
                  </a:solidFill>
                  <a:latin typeface="Garamond" panose="02020404030301010803" pitchFamily="18" charset="0"/>
                </a:endParaRPr>
              </a:p>
            </p:txBody>
          </p:sp>
        </mc:Fallback>
      </mc:AlternateContent>
    </p:spTree>
    <p:extLst>
      <p:ext uri="{BB962C8B-B14F-4D97-AF65-F5344CB8AC3E}">
        <p14:creationId xmlns:p14="http://schemas.microsoft.com/office/powerpoint/2010/main" val="3526764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از2 کانال جلو سر در دو نیم کرده و درباند آلفا </a:t>
            </a:r>
            <a:r>
              <a:rPr lang="en-US" dirty="0"/>
              <a:t>AS</a:t>
            </a:r>
            <a:r>
              <a:rPr lang="fa-IR" dirty="0"/>
              <a:t> بدست آمده است. </a:t>
            </a:r>
          </a:p>
          <a:p>
            <a:pPr marL="0" lvl="0" indent="0" algn="r" rtl="1">
              <a:spcBef>
                <a:spcPts val="0"/>
              </a:spcBef>
              <a:spcAft>
                <a:spcPts val="0"/>
              </a:spcAft>
              <a:buNone/>
            </a:pPr>
            <a:r>
              <a:rPr lang="fa-IR" dirty="0"/>
              <a:t>استناد به پژوهش های قبلی</a:t>
            </a:r>
          </a:p>
          <a:p>
            <a:pPr marL="0" lvl="0" indent="0" algn="r" rtl="1">
              <a:spcBef>
                <a:spcPts val="0"/>
              </a:spcBef>
              <a:spcAft>
                <a:spcPts val="0"/>
              </a:spcAft>
              <a:buNone/>
            </a:pPr>
            <a:r>
              <a:rPr lang="fa-IR" dirty="0"/>
              <a:t>تعبیر</a:t>
            </a:r>
            <a:r>
              <a:rPr lang="en-US" dirty="0"/>
              <a:t>AS</a:t>
            </a:r>
            <a:r>
              <a:rPr lang="fa-IR" dirty="0"/>
              <a:t> </a:t>
            </a:r>
            <a:r>
              <a:rPr lang="en-US" dirty="0"/>
              <a:t>:</a:t>
            </a:r>
          </a:p>
          <a:p>
            <a:pPr marL="171450" lvl="0" indent="-171450" algn="r" rtl="1">
              <a:spcBef>
                <a:spcPts val="0"/>
              </a:spcBef>
              <a:spcAft>
                <a:spcPts val="0"/>
              </a:spcAft>
            </a:pPr>
            <a:r>
              <a:rPr lang="fa-IR" dirty="0"/>
              <a:t>اگر بیش از 1 پورلی بالانس</a:t>
            </a:r>
          </a:p>
          <a:p>
            <a:pPr marL="171450" lvl="0" indent="-171450" algn="r" rtl="1">
              <a:spcBef>
                <a:spcPts val="0"/>
              </a:spcBef>
              <a:spcAft>
                <a:spcPts val="0"/>
              </a:spcAft>
            </a:pPr>
            <a:r>
              <a:rPr lang="fa-IR" dirty="0"/>
              <a:t>بین 1 تا 0.05 مادریتلی بالانس</a:t>
            </a:r>
          </a:p>
          <a:p>
            <a:pPr marL="171450" lvl="0" indent="-171450" algn="r" rtl="1">
              <a:spcBef>
                <a:spcPts val="0"/>
              </a:spcBef>
              <a:spcAft>
                <a:spcPts val="0"/>
              </a:spcAft>
            </a:pPr>
            <a:r>
              <a:rPr lang="fa-IR" dirty="0"/>
              <a:t>کمتر از 0.05 هایلی بالانس</a:t>
            </a:r>
            <a:endParaRPr dirty="0"/>
          </a:p>
        </p:txBody>
      </p:sp>
    </p:spTree>
    <p:extLst>
      <p:ext uri="{BB962C8B-B14F-4D97-AF65-F5344CB8AC3E}">
        <p14:creationId xmlns:p14="http://schemas.microsoft.com/office/powerpoint/2010/main" val="1698641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gn="just" rtl="1">
              <a:lnSpc>
                <a:spcPct val="115000"/>
              </a:lnSpc>
              <a:spcBef>
                <a:spcPts val="0"/>
              </a:spcBef>
              <a:spcAft>
                <a:spcPts val="1000"/>
              </a:spcAft>
            </a:pPr>
            <a:r>
              <a:rPr lang="ar-BH" sz="1800" dirty="0">
                <a:effectLst/>
                <a:latin typeface="Times New Roman" panose="02020603050405020304" pitchFamily="18" charset="0"/>
                <a:ea typeface="Calibri" panose="020F0502020204030204" pitchFamily="34" charset="0"/>
                <a:cs typeface="B Nazanin" panose="00000400000000000000" pitchFamily="2" charset="-78"/>
              </a:rPr>
              <a:t>در دسته‌ای که توزیع ضعیف است، با افزایش هوش تعداد افراد کاهش می‌یابد. و همچنین مطابق انتظار تعداد افراد باهوش در دسته‌ افرادی که توزیع بالایی داشتند بیش از بقیه سطوح هوش بدست آمده است.</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algn="r" rtl="1"/>
            <a:br>
              <a:rPr lang="ar-BH" sz="1800" dirty="0">
                <a:effectLst/>
                <a:latin typeface="Times New Roman" panose="02020603050405020304" pitchFamily="18" charset="0"/>
                <a:ea typeface="Calibri" panose="020F0502020204030204" pitchFamily="34" charset="0"/>
                <a:cs typeface="B Nazanin" panose="00000400000000000000" pitchFamily="2" charset="-78"/>
              </a:rPr>
            </a:br>
            <a:r>
              <a:rPr lang="ar-BH" sz="1800" dirty="0">
                <a:effectLst/>
                <a:latin typeface="Times New Roman" panose="02020603050405020304" pitchFamily="18" charset="0"/>
                <a:ea typeface="Calibri" panose="020F0502020204030204" pitchFamily="34" charset="0"/>
                <a:cs typeface="B Nazanin" panose="00000400000000000000" pitchFamily="2" charset="-78"/>
              </a:rPr>
              <a:t>48 داده به درستی تخمین زده شده اند و تنها 2 فرد به دلیل اینکه در دسته‌ای از مدل قرار نگرفته اند، مقدار صفر دارند</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نشان می‌دهد </a:t>
            </a:r>
            <a:r>
              <a:rPr lang="en-US" sz="1800" dirty="0">
                <a:effectLst/>
                <a:latin typeface="Times New Roman" panose="02020603050405020304" pitchFamily="18" charset="0"/>
                <a:ea typeface="Calibri" panose="020F0502020204030204" pitchFamily="34" charset="0"/>
                <a:cs typeface="B Nazanin" panose="00000400000000000000" pitchFamily="2" charset="-78"/>
              </a:rPr>
              <a:t>IQ</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واقعی رابطه مناسبی با </a:t>
            </a:r>
            <a:r>
              <a:rPr lang="en-US" sz="1800" dirty="0">
                <a:effectLst/>
                <a:latin typeface="Times New Roman" panose="02020603050405020304" pitchFamily="18" charset="0"/>
                <a:ea typeface="Calibri" panose="020F0502020204030204" pitchFamily="34" charset="0"/>
                <a:cs typeface="B Nazanin" panose="00000400000000000000" pitchFamily="2" charset="-78"/>
              </a:rPr>
              <a:t>AS</a:t>
            </a:r>
            <a:r>
              <a:rPr lang="fa-IR" sz="1800" dirty="0">
                <a:effectLst/>
                <a:latin typeface="Times New Roman" panose="02020603050405020304" pitchFamily="18" charset="0"/>
                <a:ea typeface="Calibri" panose="020F0502020204030204" pitchFamily="34" charset="0"/>
                <a:cs typeface="B Nazanin" panose="00000400000000000000" pitchFamily="2" charset="-78"/>
              </a:rPr>
              <a:t> در باند های استفاده شده دارد.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625781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ar-BH" sz="1800" dirty="0">
                <a:effectLst/>
                <a:latin typeface="Times New Roman" panose="02020603050405020304" pitchFamily="18" charset="0"/>
                <a:ea typeface="Calibri" panose="020F0502020204030204" pitchFamily="34" charset="0"/>
                <a:cs typeface="B Nazanin" panose="00000400000000000000" pitchFamily="2" charset="-78"/>
              </a:rPr>
              <a:t>در این مقاله سعی شده است رابطه میان نحوه اختصاص منابع پردازشی به فعالیت‌های سخت و آسان(در اینجا آزمون زبان دارای 2 سطح سختی) با توجه به هوش افراد را بررسی کند. و همچنین با استفاده از نتایج بدست آمده 2 فرضیه </a:t>
            </a:r>
            <a:r>
              <a:rPr lang="en-US" sz="1800" dirty="0">
                <a:effectLst/>
                <a:latin typeface="Times New Roman" panose="02020603050405020304" pitchFamily="18" charset="0"/>
                <a:ea typeface="Calibri" panose="020F0502020204030204" pitchFamily="34" charset="0"/>
                <a:cs typeface="B Nazanin" panose="00000400000000000000" pitchFamily="2" charset="-78"/>
              </a:rPr>
              <a:t>efficiency</a:t>
            </a:r>
            <a:r>
              <a:rPr lang="ar-BH" sz="1800" dirty="0">
                <a:effectLst/>
                <a:latin typeface="Times New Roman" panose="02020603050405020304" pitchFamily="18" charset="0"/>
                <a:ea typeface="Calibri" panose="020F0502020204030204" pitchFamily="34" charset="0"/>
                <a:cs typeface="B Nazanin" panose="00000400000000000000" pitchFamily="2" charset="-78"/>
              </a:rPr>
              <a:t> و </a:t>
            </a:r>
            <a:r>
              <a:rPr lang="en-US" sz="1800" dirty="0">
                <a:effectLst/>
                <a:latin typeface="Times New Roman" panose="02020603050405020304" pitchFamily="18" charset="0"/>
                <a:ea typeface="Calibri" panose="020F0502020204030204" pitchFamily="34" charset="0"/>
                <a:cs typeface="B Nazanin" panose="00000400000000000000" pitchFamily="2" charset="-78"/>
              </a:rPr>
              <a:t>resource</a:t>
            </a:r>
            <a:r>
              <a:rPr lang="ar-BH" sz="1800" dirty="0">
                <a:effectLst/>
                <a:latin typeface="Times New Roman" panose="02020603050405020304" pitchFamily="18" charset="0"/>
                <a:ea typeface="Calibri" panose="020F0502020204030204" pitchFamily="34" charset="0"/>
                <a:cs typeface="B Nazanin" panose="00000400000000000000" pitchFamily="2" charset="-78"/>
              </a:rPr>
              <a:t> را تایید می‌کند. </a:t>
            </a: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
                <a:srgbClr val="000000"/>
              </a:buClr>
              <a:buSzPts val="1400"/>
              <a:buFont typeface="Arial"/>
              <a:buNone/>
              <a:tabLst/>
              <a:defRPr/>
            </a:pPr>
            <a:r>
              <a:rPr lang="ar-BH" sz="1800" dirty="0">
                <a:effectLst/>
                <a:latin typeface="Times New Roman" panose="02020603050405020304" pitchFamily="18" charset="0"/>
                <a:ea typeface="Calibri" panose="020F0502020204030204" pitchFamily="34" charset="0"/>
                <a:cs typeface="B Nazanin" panose="00000400000000000000" pitchFamily="2" charset="-78"/>
              </a:rPr>
              <a:t>هر بار ثبت دیتا </a:t>
            </a:r>
            <a:r>
              <a:rPr lang="en-US" sz="1800" dirty="0">
                <a:effectLst/>
                <a:latin typeface="Times New Roman" panose="02020603050405020304" pitchFamily="18" charset="0"/>
                <a:ea typeface="Calibri" panose="020F0502020204030204" pitchFamily="34" charset="0"/>
                <a:cs typeface="B Nazanin" panose="00000400000000000000" pitchFamily="2" charset="-78"/>
              </a:rPr>
              <a:t>EEG</a:t>
            </a:r>
            <a:r>
              <a:rPr lang="ar-BH" sz="1800" dirty="0">
                <a:effectLst/>
                <a:latin typeface="Times New Roman" panose="02020603050405020304" pitchFamily="18" charset="0"/>
                <a:ea typeface="Calibri" panose="020F0502020204030204" pitchFamily="34" charset="0"/>
                <a:cs typeface="B Nazanin" panose="00000400000000000000" pitchFamily="2" charset="-78"/>
              </a:rPr>
              <a:t> شامل 10 ثانیه مرحله استراحت و مرحله آزمون است.</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0" lvl="0" indent="0" algn="r" rtl="1">
              <a:spcBef>
                <a:spcPts val="0"/>
              </a:spcBef>
              <a:spcAft>
                <a:spcPts val="0"/>
              </a:spcAft>
              <a:buNone/>
            </a:pPr>
            <a:r>
              <a:rPr lang="ar-BH" sz="1800" dirty="0">
                <a:effectLst/>
                <a:latin typeface="Times New Roman" panose="02020603050405020304" pitchFamily="18" charset="0"/>
                <a:ea typeface="Calibri" panose="020F0502020204030204" pitchFamily="34" charset="0"/>
                <a:cs typeface="B Nazanin" panose="00000400000000000000" pitchFamily="2" charset="-78"/>
              </a:rPr>
              <a:t>معیار </a:t>
            </a:r>
            <a:r>
              <a:rPr lang="en-US" sz="1800" dirty="0">
                <a:effectLst/>
                <a:latin typeface="Times New Roman" panose="02020603050405020304" pitchFamily="18" charset="0"/>
                <a:ea typeface="Calibri" panose="020F0502020204030204" pitchFamily="34" charset="0"/>
                <a:cs typeface="B Nazanin" panose="00000400000000000000" pitchFamily="2" charset="-78"/>
              </a:rPr>
              <a:t>Coherence</a:t>
            </a:r>
            <a:r>
              <a:rPr lang="ar-BH" sz="1800" dirty="0">
                <a:effectLst/>
                <a:latin typeface="Times New Roman" panose="02020603050405020304" pitchFamily="18" charset="0"/>
                <a:ea typeface="Calibri" panose="020F0502020204030204" pitchFamily="34" charset="0"/>
                <a:cs typeface="B Nazanin" panose="00000400000000000000" pitchFamily="2" charset="-78"/>
              </a:rPr>
              <a:t> در باند‌های تتا(8-4 هرتز) و بالای آلفا(13-10 هرتز) </a:t>
            </a: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0" lvl="0" indent="0" algn="r" rtl="1">
              <a:spcBef>
                <a:spcPts val="0"/>
              </a:spcBef>
              <a:spcAft>
                <a:spcPts val="0"/>
              </a:spcAft>
              <a:buNone/>
            </a:pPr>
            <a:r>
              <a:rPr lang="fa-IR" sz="1800" dirty="0">
                <a:effectLst/>
                <a:latin typeface="Times New Roman" panose="02020603050405020304" pitchFamily="18" charset="0"/>
                <a:cs typeface="B Nazanin" panose="00000400000000000000" pitchFamily="2" charset="-78"/>
              </a:rPr>
              <a:t>بین هر دو الکترود</a:t>
            </a:r>
            <a:endParaRPr dirty="0"/>
          </a:p>
        </p:txBody>
      </p:sp>
    </p:spTree>
    <p:extLst>
      <p:ext uri="{BB962C8B-B14F-4D97-AF65-F5344CB8AC3E}">
        <p14:creationId xmlns:p14="http://schemas.microsoft.com/office/powerpoint/2010/main" val="4236127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400"/>
              <a:buFont typeface="Arial"/>
              <a:buNone/>
              <a:tabLst/>
              <a:defRPr/>
            </a:pPr>
            <a:r>
              <a:rPr lang="ar-BH" sz="1800" dirty="0">
                <a:effectLst/>
                <a:latin typeface="Times New Roman" panose="02020603050405020304" pitchFamily="18" charset="0"/>
                <a:ea typeface="Calibri" panose="020F0502020204030204" pitchFamily="34" charset="0"/>
                <a:cs typeface="B Nazanin" panose="00000400000000000000" pitchFamily="2" charset="-78"/>
              </a:rPr>
              <a:t>برای افراد با هوش بیشتر ارتباط در لوپ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temporal</a:t>
            </a:r>
            <a:r>
              <a:rPr lang="ar-BH" sz="1800" dirty="0">
                <a:effectLst/>
                <a:latin typeface="Times New Roman" panose="02020603050405020304" pitchFamily="18" charset="0"/>
                <a:ea typeface="Calibri" panose="020F0502020204030204" pitchFamily="34" charset="0"/>
                <a:cs typeface="B Nazanin" panose="00000400000000000000" pitchFamily="2" charset="-78"/>
              </a:rPr>
              <a:t> دیده می‌شود و هیچ ارتباط بین نیم کره‌ای دیده نمی‌شود. درحالیکه در افراد با هوش کمتر ارتباط بین نیم‌کره‌ای بین ناحیه های چپ </a:t>
            </a:r>
            <a:r>
              <a:rPr lang="en-US" sz="1800" dirty="0">
                <a:effectLst/>
                <a:latin typeface="Times New Roman" panose="02020603050405020304" pitchFamily="18" charset="0"/>
                <a:ea typeface="Calibri" panose="020F0502020204030204" pitchFamily="34" charset="0"/>
                <a:cs typeface="B Nazanin" panose="00000400000000000000" pitchFamily="2" charset="-78"/>
              </a:rPr>
              <a:t>frontal</a:t>
            </a:r>
            <a:r>
              <a:rPr lang="ar-BH" sz="1800" dirty="0">
                <a:effectLst/>
                <a:latin typeface="Times New Roman" panose="02020603050405020304" pitchFamily="18" charset="0"/>
                <a:ea typeface="Calibri" panose="020F0502020204030204" pitchFamily="34" charset="0"/>
                <a:cs typeface="B Nazanin" panose="00000400000000000000" pitchFamily="2" charset="-78"/>
              </a:rPr>
              <a:t> و راست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temporal</a:t>
            </a:r>
            <a:r>
              <a:rPr lang="ar-BH" sz="1800" dirty="0">
                <a:effectLst/>
                <a:latin typeface="Times New Roman" panose="02020603050405020304" pitchFamily="18" charset="0"/>
                <a:ea typeface="Calibri" panose="020F0502020204030204" pitchFamily="34" charset="0"/>
                <a:cs typeface="B Nazanin" panose="00000400000000000000" pitchFamily="2" charset="-78"/>
              </a:rPr>
              <a:t> دیده می‌شود.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26528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gn="just" rtl="1">
              <a:lnSpc>
                <a:spcPct val="115000"/>
              </a:lnSpc>
              <a:spcBef>
                <a:spcPts val="0"/>
              </a:spcBef>
              <a:spcAft>
                <a:spcPts val="1000"/>
              </a:spcAft>
            </a:pPr>
            <a:r>
              <a:rPr lang="ar-BH" sz="1800" dirty="0">
                <a:effectLst/>
                <a:latin typeface="Times New Roman" panose="02020603050405020304" pitchFamily="18" charset="0"/>
                <a:ea typeface="Calibri" panose="020F0502020204030204" pitchFamily="34" charset="0"/>
                <a:cs typeface="B Nazanin" panose="00000400000000000000" pitchFamily="2" charset="-78"/>
              </a:rPr>
              <a:t>برای افراد باهوش علاوه بر ارتباط درون نیم‌کره‌ای ارتباط بین نیم‌کره‌ای نیز دیده می‌شود. در حالیکه برای افراد دارای هوش کمتر افزایش فعالیت درون نیم‌کره‌ای دیده شد.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0" lvl="0" indent="0" algn="r" rtl="1">
              <a:spcBef>
                <a:spcPts val="0"/>
              </a:spcBef>
              <a:spcAft>
                <a:spcPts val="0"/>
              </a:spcAft>
              <a:buNone/>
            </a:pPr>
            <a:endParaRPr lang="fa-IR" dirty="0"/>
          </a:p>
          <a:p>
            <a:pPr marL="0" marR="0" lvl="0" indent="0" algn="r" defTabSz="914400" rtl="1" eaLnBrk="1" fontAlgn="auto" latinLnBrk="0" hangingPunct="1">
              <a:lnSpc>
                <a:spcPct val="100000"/>
              </a:lnSpc>
              <a:spcBef>
                <a:spcPts val="0"/>
              </a:spcBef>
              <a:spcAft>
                <a:spcPts val="0"/>
              </a:spcAft>
              <a:buClr>
                <a:srgbClr val="000000"/>
              </a:buClr>
              <a:buSzPts val="1400"/>
              <a:buFont typeface="Arial"/>
              <a:buNone/>
              <a:tabLst/>
              <a:defRPr/>
            </a:pPr>
            <a:r>
              <a:rPr lang="ar-BH" sz="1800" dirty="0">
                <a:effectLst/>
                <a:latin typeface="Times New Roman" panose="02020603050405020304" pitchFamily="18" charset="0"/>
                <a:ea typeface="Calibri" panose="020F0502020204030204" pitchFamily="34" charset="0"/>
                <a:cs typeface="B Nazanin" panose="00000400000000000000" pitchFamily="2" charset="-78"/>
              </a:rPr>
              <a:t>از نتایج بدست آمده قابل برداشت است که افراد دارای هوش بیشتر توانایی اختصاص منابع مورد نیاز با توجه به سطح سختی کار انجام شده دارند(کارهای سخت منابع بیشتر و کارهای آسان منابع کمتر). درحالیکه در افراد با هوش کمتر از منابع زیادی در هر سطحی از مسئله اختصاص داده می‌شود.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0" lvl="0" indent="0" algn="r" rtl="1">
              <a:spcBef>
                <a:spcPts val="0"/>
              </a:spcBef>
              <a:spcAft>
                <a:spcPts val="0"/>
              </a:spcAft>
              <a:buNone/>
            </a:pPr>
            <a:endParaRPr dirty="0"/>
          </a:p>
        </p:txBody>
      </p:sp>
    </p:spTree>
    <p:extLst>
      <p:ext uri="{BB962C8B-B14F-4D97-AF65-F5344CB8AC3E}">
        <p14:creationId xmlns:p14="http://schemas.microsoft.com/office/powerpoint/2010/main" val="2174923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75fc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75fc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مسئه اصلی پروژه من تخمین هوش از روی سیگنال های مغزی هست.</a:t>
            </a:r>
          </a:p>
          <a:p>
            <a:pPr marL="0" lvl="0" indent="0" algn="r" rtl="1">
              <a:spcBef>
                <a:spcPts val="0"/>
              </a:spcBef>
              <a:spcAft>
                <a:spcPts val="0"/>
              </a:spcAft>
              <a:buNone/>
            </a:pPr>
            <a:r>
              <a:rPr lang="fa-IR" dirty="0"/>
              <a:t>که خب ابتدا باید بفهمیم هوش چیه و تعریفش رو بدونیم</a:t>
            </a:r>
          </a:p>
          <a:p>
            <a:pPr marL="0" lvl="0" indent="0" algn="r" rtl="1">
              <a:spcBef>
                <a:spcPts val="0"/>
              </a:spcBef>
              <a:spcAft>
                <a:spcPts val="0"/>
              </a:spcAft>
              <a:buNone/>
            </a:pPr>
            <a:r>
              <a:rPr lang="fa-IR" dirty="0"/>
              <a:t>چطور کمی سازی میشه</a:t>
            </a:r>
          </a:p>
          <a:p>
            <a:pPr marL="0" lvl="0" indent="0" algn="r" rtl="1">
              <a:spcBef>
                <a:spcPts val="0"/>
              </a:spcBef>
              <a:spcAft>
                <a:spcPts val="0"/>
              </a:spcAft>
              <a:buNone/>
            </a:pPr>
            <a:r>
              <a:rPr lang="fa-IR" dirty="0"/>
              <a:t>چه آزمون هایی برای کمی سازی وجود داره</a:t>
            </a:r>
          </a:p>
          <a:p>
            <a:pPr marL="0" lvl="0" indent="0" algn="r" rtl="1">
              <a:spcBef>
                <a:spcPts val="0"/>
              </a:spcBef>
              <a:spcAft>
                <a:spcPts val="0"/>
              </a:spcAft>
              <a:buNone/>
            </a:pPr>
            <a:r>
              <a:rPr lang="fa-IR" dirty="0"/>
              <a:t>چه کارهایی در راستای اینکار تا الان انجام شده</a:t>
            </a:r>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هدف: تخمین </a:t>
            </a:r>
            <a:r>
              <a:rPr lang="en-US" dirty="0"/>
              <a:t>IQ</a:t>
            </a:r>
            <a:r>
              <a:rPr lang="fa-IR" dirty="0"/>
              <a:t> از روی ویژگی های استخراج شده از سیگنال های مغزی </a:t>
            </a:r>
            <a:r>
              <a:rPr lang="en-US" dirty="0"/>
              <a:t>EEG</a:t>
            </a:r>
            <a:r>
              <a:rPr lang="fa-IR" dirty="0"/>
              <a:t> و </a:t>
            </a:r>
            <a:r>
              <a:rPr lang="en-US" dirty="0"/>
              <a:t>fMRI</a:t>
            </a:r>
            <a:endParaRPr lang="fa-IR" dirty="0"/>
          </a:p>
          <a:p>
            <a:pPr marL="0" lvl="0" indent="0" algn="r" rtl="1">
              <a:spcBef>
                <a:spcPts val="0"/>
              </a:spcBef>
              <a:spcAft>
                <a:spcPts val="0"/>
              </a:spcAft>
              <a:buNone/>
            </a:pPr>
            <a:r>
              <a:rPr lang="fa-IR" dirty="0"/>
              <a:t>که در اصل شامل بدست آوردن بهترین ویژگی ها از لحاظ داشتن رابطه آماری با هوش و استفاده از این ویژگی در طبقه بند و یا استفاده از شبکه عصبی جهت تخمین هوش  </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در ادامه به کار های انجام شده در این زمینه در سال های اخیر می‌پردازیم.</a:t>
            </a:r>
            <a:endParaRPr dirty="0"/>
          </a:p>
        </p:txBody>
      </p:sp>
    </p:spTree>
    <p:extLst>
      <p:ext uri="{BB962C8B-B14F-4D97-AF65-F5344CB8AC3E}">
        <p14:creationId xmlns:p14="http://schemas.microsoft.com/office/powerpoint/2010/main" val="2285847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sz="1800" dirty="0">
                <a:effectLst/>
                <a:latin typeface="Times New Roman" panose="02020603050405020304" pitchFamily="18" charset="0"/>
                <a:ea typeface="Calibri" panose="020F0502020204030204" pitchFamily="34" charset="0"/>
                <a:cs typeface="B Nazanin" panose="00000400000000000000" pitchFamily="2" charset="-78"/>
              </a:rPr>
              <a:t>رنج سنی 17-69 سال</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ترکیب 2 تست هوش به معیار معادل به نام </a:t>
            </a:r>
            <a:r>
              <a:rPr lang="en-US" dirty="0"/>
              <a:t>RES</a:t>
            </a:r>
          </a:p>
          <a:p>
            <a:pPr marL="0" lvl="0" indent="0" algn="r" rtl="1">
              <a:spcBef>
                <a:spcPts val="0"/>
              </a:spcBef>
              <a:spcAft>
                <a:spcPts val="0"/>
              </a:spcAft>
              <a:buNone/>
            </a:pPr>
            <a:endParaRPr lang="en-US" dirty="0"/>
          </a:p>
          <a:p>
            <a:pPr marL="0" marR="0" lvl="0" indent="0" algn="r" defTabSz="914400" rtl="1" eaLnBrk="1" fontAlgn="auto" latinLnBrk="0" hangingPunct="1">
              <a:lnSpc>
                <a:spcPct val="100000"/>
              </a:lnSpc>
              <a:spcBef>
                <a:spcPts val="0"/>
              </a:spcBef>
              <a:spcAft>
                <a:spcPts val="0"/>
              </a:spcAft>
              <a:buClr>
                <a:srgbClr val="000000"/>
              </a:buClr>
              <a:buSzPts val="1400"/>
              <a:buFont typeface="Arial"/>
              <a:buNone/>
              <a:tabLst/>
              <a:defRPr/>
            </a:pPr>
            <a:r>
              <a:rPr lang="en-US" dirty="0">
                <a:latin typeface="Times New Roman" panose="02020603050405020304" pitchFamily="18" charset="0"/>
                <a:ea typeface="Calibri" panose="020F0502020204030204" pitchFamily="34" charset="0"/>
                <a:cs typeface="B Nazanin" panose="00000400000000000000" pitchFamily="2" charset="-78"/>
              </a:rPr>
              <a:t>REM: Anterior Beta(Female), Frontal High Delta(Negative)</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630748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MinionPro-Regular"/>
              </a:rPr>
              <a:t>REM EEG power spectral density </a:t>
            </a:r>
          </a:p>
          <a:p>
            <a:pPr algn="l"/>
            <a:r>
              <a:rPr lang="en-US" sz="1800" b="0" i="0" u="none" strike="noStrike" baseline="0" dirty="0">
                <a:latin typeface="MinionPro-Regular"/>
              </a:rPr>
              <a:t>0.25 Hz bins</a:t>
            </a:r>
          </a:p>
          <a:p>
            <a:pPr algn="l"/>
            <a:r>
              <a:rPr lang="en-US" sz="1800" b="0" i="0" u="none" strike="noStrike" baseline="0" dirty="0">
                <a:latin typeface="MinionPro-Regular"/>
              </a:rPr>
              <a:t>1 -&gt; 40 Hz</a:t>
            </a:r>
          </a:p>
          <a:p>
            <a:pPr algn="l"/>
            <a:r>
              <a:rPr lang="en-US" sz="1800" b="0" i="0" u="none" strike="noStrike" baseline="0" dirty="0">
                <a:latin typeface="MinionPro-Regular"/>
              </a:rPr>
              <a:t>Axis Y: </a:t>
            </a:r>
            <a:r>
              <a:rPr lang="fa-IR" sz="1800" b="0" i="0" u="none" strike="noStrike" baseline="0" dirty="0">
                <a:latin typeface="MinionPro-Regular"/>
              </a:rPr>
              <a:t>ضریب همبستگی </a:t>
            </a:r>
            <a:r>
              <a:rPr lang="en-US" sz="1800" b="0" i="0" u="none" strike="noStrike" baseline="0" dirty="0">
                <a:latin typeface="MinionPro-Regular"/>
              </a:rPr>
              <a:t>Pearson</a:t>
            </a:r>
          </a:p>
          <a:p>
            <a:pPr algn="l"/>
            <a:r>
              <a:rPr lang="en-US" sz="1800" b="0" i="0" u="none" strike="noStrike" baseline="0" dirty="0">
                <a:latin typeface="MinionPro-Regular"/>
              </a:rPr>
              <a:t>All Electrodes</a:t>
            </a:r>
          </a:p>
          <a:p>
            <a:pPr algn="l"/>
            <a:r>
              <a:rPr lang="en-US" sz="1800" b="0" i="0" u="none" strike="noStrike" baseline="0" dirty="0">
                <a:latin typeface="MinionPro-Regular"/>
              </a:rPr>
              <a:t>Man Right</a:t>
            </a:r>
          </a:p>
          <a:p>
            <a:pPr algn="l"/>
            <a:r>
              <a:rPr lang="en-US" sz="1800" b="0" i="0" u="none" strike="noStrike" baseline="0" dirty="0">
                <a:latin typeface="MinionPro-Regular"/>
              </a:rPr>
              <a:t>Woman Left</a:t>
            </a:r>
          </a:p>
          <a:p>
            <a:pPr marL="0" lvl="0" indent="0" algn="r" rtl="1">
              <a:spcBef>
                <a:spcPts val="0"/>
              </a:spcBef>
              <a:spcAft>
                <a:spcPts val="0"/>
              </a:spcAft>
              <a:buNone/>
            </a:pPr>
            <a:endParaRPr lang="en-US" sz="1800" b="0" i="0" u="none" strike="noStrike" baseline="0" dirty="0">
              <a:latin typeface="MinionPro-Regular"/>
            </a:endParaRPr>
          </a:p>
          <a:p>
            <a:pPr marL="0" lvl="0" indent="0" algn="r" rtl="1">
              <a:spcBef>
                <a:spcPts val="0"/>
              </a:spcBef>
              <a:spcAft>
                <a:spcPts val="0"/>
              </a:spcAft>
              <a:buNone/>
            </a:pPr>
            <a:endParaRPr lang="en-US" dirty="0"/>
          </a:p>
          <a:p>
            <a:pPr marL="0" lvl="0" indent="0" algn="r" rtl="1">
              <a:spcBef>
                <a:spcPts val="0"/>
              </a:spcBef>
              <a:spcAft>
                <a:spcPts val="0"/>
              </a:spcAft>
              <a:buNone/>
            </a:pPr>
            <a:endParaRPr dirty="0"/>
          </a:p>
        </p:txBody>
      </p:sp>
    </p:spTree>
    <p:extLst>
      <p:ext uri="{BB962C8B-B14F-4D97-AF65-F5344CB8AC3E}">
        <p14:creationId xmlns:p14="http://schemas.microsoft.com/office/powerpoint/2010/main" val="3881237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MinionPro-Regular"/>
              </a:rPr>
              <a:t>NREM EEG power spectral density </a:t>
            </a:r>
          </a:p>
          <a:p>
            <a:pPr algn="l"/>
            <a:r>
              <a:rPr lang="en-US" sz="1800" b="0" i="0" u="none" strike="noStrike" baseline="0" dirty="0">
                <a:latin typeface="MinionPro-Regular"/>
              </a:rPr>
              <a:t>0.25 Hz bins</a:t>
            </a:r>
          </a:p>
          <a:p>
            <a:pPr algn="l"/>
            <a:r>
              <a:rPr lang="en-US" sz="1800" b="0" i="0" u="none" strike="noStrike" baseline="0" dirty="0">
                <a:latin typeface="MinionPro-Regular"/>
              </a:rPr>
              <a:t>1 -&gt; 40 Hz</a:t>
            </a:r>
          </a:p>
          <a:p>
            <a:pPr algn="l"/>
            <a:r>
              <a:rPr lang="en-US" sz="1800" b="0" i="0" u="none" strike="noStrike" baseline="0" dirty="0">
                <a:latin typeface="MinionPro-Regular"/>
              </a:rPr>
              <a:t>Axis Y: </a:t>
            </a:r>
            <a:r>
              <a:rPr lang="fa-IR" sz="1800" b="0" i="0" u="none" strike="noStrike" baseline="0" dirty="0">
                <a:latin typeface="MinionPro-Regular"/>
              </a:rPr>
              <a:t>ضریب همبستگی </a:t>
            </a:r>
            <a:r>
              <a:rPr lang="en-US" sz="1800" b="0" i="0" u="none" strike="noStrike" baseline="0" dirty="0">
                <a:latin typeface="MinionPro-Regular"/>
              </a:rPr>
              <a:t>Pearson</a:t>
            </a:r>
          </a:p>
          <a:p>
            <a:pPr algn="l"/>
            <a:r>
              <a:rPr lang="en-US" sz="1800" b="0" i="0" u="none" strike="noStrike" baseline="0" dirty="0">
                <a:latin typeface="MinionPro-Regular"/>
              </a:rPr>
              <a:t>All Electrodes</a:t>
            </a:r>
          </a:p>
          <a:p>
            <a:pPr algn="l"/>
            <a:r>
              <a:rPr lang="en-US" sz="1800" b="0" i="0" u="none" strike="noStrike" baseline="0" dirty="0">
                <a:latin typeface="MinionPro-Regular"/>
              </a:rPr>
              <a:t>Man Right</a:t>
            </a:r>
          </a:p>
          <a:p>
            <a:pPr algn="l"/>
            <a:r>
              <a:rPr lang="en-US" sz="1800" b="0" i="0" u="none" strike="noStrike" baseline="0" dirty="0">
                <a:latin typeface="MinionPro-Regular"/>
              </a:rPr>
              <a:t>Woman Left</a:t>
            </a:r>
          </a:p>
          <a:p>
            <a:pPr marL="0" lvl="0" indent="0" algn="r" rtl="1">
              <a:spcBef>
                <a:spcPts val="0"/>
              </a:spcBef>
              <a:spcAft>
                <a:spcPts val="0"/>
              </a:spcAft>
              <a:buNone/>
            </a:pPr>
            <a:endParaRPr lang="en-US" sz="1800" b="0" i="0" u="none" strike="noStrike" baseline="0" dirty="0">
              <a:latin typeface="MinionPro-Regular"/>
            </a:endParaRPr>
          </a:p>
          <a:p>
            <a:pPr marL="0" lvl="0" indent="0" algn="r" rtl="1">
              <a:spcBef>
                <a:spcPts val="0"/>
              </a:spcBef>
              <a:spcAft>
                <a:spcPts val="0"/>
              </a:spcAft>
              <a:buNone/>
            </a:pPr>
            <a:endParaRPr lang="en-US" dirty="0"/>
          </a:p>
          <a:p>
            <a:pPr marL="0" lvl="0" indent="0" algn="r" rtl="1">
              <a:spcBef>
                <a:spcPts val="0"/>
              </a:spcBef>
              <a:spcAft>
                <a:spcPts val="0"/>
              </a:spcAft>
              <a:buNone/>
            </a:pPr>
            <a:r>
              <a:rPr lang="en-US" dirty="0"/>
              <a:t>-------------------------------------------------------------------------------------------------------------------------------------------------------------------------------------------</a:t>
            </a:r>
          </a:p>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3171879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r-FR" sz="1800" b="0" i="0" u="none" strike="noStrike" baseline="0" dirty="0">
                <a:solidFill>
                  <a:srgbClr val="000000"/>
                </a:solidFill>
                <a:latin typeface="Garamond" panose="02020404030301010803" pitchFamily="18" charset="0"/>
              </a:rPr>
              <a:t>Full </a:t>
            </a:r>
            <a:r>
              <a:rPr lang="fr-FR" sz="1800" b="0" i="0" u="none" strike="noStrike" baseline="0" dirty="0" err="1">
                <a:solidFill>
                  <a:srgbClr val="000000"/>
                </a:solidFill>
                <a:latin typeface="Garamond" panose="02020404030301010803" pitchFamily="18" charset="0"/>
              </a:rPr>
              <a:t>Scale</a:t>
            </a:r>
            <a:r>
              <a:rPr lang="fr-FR" sz="1800" b="0" i="0" u="none" strike="noStrike" baseline="0" dirty="0">
                <a:solidFill>
                  <a:srgbClr val="000000"/>
                </a:solidFill>
                <a:latin typeface="Garamond" panose="02020404030301010803" pitchFamily="18" charset="0"/>
              </a:rPr>
              <a:t> Intelligence Quotient (FSIQ)</a:t>
            </a:r>
          </a:p>
          <a:p>
            <a:pPr marL="0" lvl="0" indent="0" algn="r" rtl="1">
              <a:spcBef>
                <a:spcPts val="0"/>
              </a:spcBef>
              <a:spcAft>
                <a:spcPts val="0"/>
              </a:spcAft>
              <a:buNone/>
            </a:pPr>
            <a:r>
              <a:rPr lang="en-US" sz="1800" b="0" i="0" u="none" strike="noStrike" baseline="0" dirty="0">
                <a:solidFill>
                  <a:srgbClr val="000000"/>
                </a:solidFill>
                <a:latin typeface="Garamond" panose="02020404030301010803" pitchFamily="18" charset="0"/>
              </a:rPr>
              <a:t>Verbal Comprehension Index (VCI)</a:t>
            </a:r>
          </a:p>
          <a:p>
            <a:pPr marL="0" lvl="0" indent="0" algn="r" rtl="1">
              <a:spcBef>
                <a:spcPts val="0"/>
              </a:spcBef>
              <a:spcAft>
                <a:spcPts val="0"/>
              </a:spcAft>
              <a:buNone/>
            </a:pPr>
            <a:endParaRPr lang="fr-FR" sz="1800" b="0" i="0" u="none" strike="noStrike" baseline="0" dirty="0">
              <a:solidFill>
                <a:srgbClr val="000000"/>
              </a:solidFill>
              <a:latin typeface="Garamond" panose="02020404030301010803" pitchFamily="18" charset="0"/>
            </a:endParaRPr>
          </a:p>
          <a:p>
            <a:pPr marL="0" lvl="0" indent="0" algn="r" rtl="1">
              <a:spcBef>
                <a:spcPts val="0"/>
              </a:spcBef>
              <a:spcAft>
                <a:spcPts val="0"/>
              </a:spcAft>
              <a:buNone/>
            </a:pPr>
            <a:r>
              <a:rPr lang="fa-IR" sz="1800" b="0" i="0" u="none" strike="noStrike" baseline="0" dirty="0">
                <a:solidFill>
                  <a:srgbClr val="000000"/>
                </a:solidFill>
                <a:latin typeface="Garamond" panose="02020404030301010803" pitchFamily="18" charset="0"/>
              </a:rPr>
              <a:t>بین هر 2 الکترود با فاصله کمتر بیش‌تر از 3 سانتی متر</a:t>
            </a:r>
          </a:p>
          <a:p>
            <a:pPr marL="0" lvl="0" indent="0" algn="r" rtl="1">
              <a:spcBef>
                <a:spcPts val="0"/>
              </a:spcBef>
              <a:spcAft>
                <a:spcPts val="0"/>
              </a:spcAft>
              <a:buNone/>
            </a:pPr>
            <a:r>
              <a:rPr lang="fa-IR" sz="1800" b="0" i="0" u="none" strike="noStrike" baseline="0" dirty="0">
                <a:solidFill>
                  <a:srgbClr val="000000"/>
                </a:solidFill>
                <a:latin typeface="Garamond" panose="02020404030301010803" pitchFamily="18" charset="0"/>
              </a:rPr>
              <a:t>با میانگین گیری به: بین نیم کره ای</a:t>
            </a:r>
          </a:p>
          <a:p>
            <a:pPr marL="0" lvl="0" indent="0" algn="r" rtl="1">
              <a:spcBef>
                <a:spcPts val="0"/>
              </a:spcBef>
              <a:spcAft>
                <a:spcPts val="0"/>
              </a:spcAft>
              <a:buNone/>
            </a:pPr>
            <a:r>
              <a:rPr lang="fa-IR" sz="1800" b="0" i="0" u="none" strike="noStrike" baseline="0" dirty="0">
                <a:solidFill>
                  <a:srgbClr val="000000"/>
                </a:solidFill>
                <a:latin typeface="Garamond" panose="02020404030301010803" pitchFamily="18" charset="0"/>
              </a:rPr>
              <a:t>درون نیکره ای چپ</a:t>
            </a:r>
          </a:p>
          <a:p>
            <a:pPr marL="0" lvl="0" indent="0" algn="r" rtl="1">
              <a:spcBef>
                <a:spcPts val="0"/>
              </a:spcBef>
              <a:spcAft>
                <a:spcPts val="0"/>
              </a:spcAft>
              <a:buNone/>
            </a:pPr>
            <a:r>
              <a:rPr lang="fa-IR" sz="1800" b="0" i="0" u="none" strike="noStrike" baseline="0" dirty="0">
                <a:solidFill>
                  <a:srgbClr val="000000"/>
                </a:solidFill>
                <a:latin typeface="Garamond" panose="02020404030301010803" pitchFamily="18" charset="0"/>
              </a:rPr>
              <a:t>درون نیمکره ای راست</a:t>
            </a:r>
            <a:endParaRPr lang="en-US" sz="1800" b="0" i="0" u="none" strike="noStrike" baseline="0" dirty="0">
              <a:solidFill>
                <a:srgbClr val="000000"/>
              </a:solidFill>
              <a:latin typeface="Garamond" panose="02020404030301010803" pitchFamily="18" charset="0"/>
            </a:endParaRPr>
          </a:p>
          <a:p>
            <a:pPr marL="0" lvl="0" indent="0" algn="r" rtl="1">
              <a:spcBef>
                <a:spcPts val="0"/>
              </a:spcBef>
              <a:spcAft>
                <a:spcPts val="0"/>
              </a:spcAft>
              <a:buNone/>
            </a:pPr>
            <a:r>
              <a:rPr lang="fa-IR" sz="1800" b="0" i="0" u="none" strike="noStrike" baseline="0" dirty="0">
                <a:solidFill>
                  <a:srgbClr val="000000"/>
                </a:solidFill>
                <a:latin typeface="Garamond" panose="02020404030301010803" pitchFamily="18" charset="0"/>
              </a:rPr>
              <a:t>تمام تست های آماری نیمکره چپ در خانم ها بیشتر است.</a:t>
            </a:r>
          </a:p>
          <a:p>
            <a:pPr marL="0" lvl="0" indent="0" algn="r" rtl="1">
              <a:spcBef>
                <a:spcPts val="0"/>
              </a:spcBef>
              <a:spcAft>
                <a:spcPts val="0"/>
              </a:spcAft>
              <a:buNone/>
            </a:pPr>
            <a:endParaRPr lang="fa-IR" sz="1800" b="0" i="0" u="none" strike="noStrike" baseline="0" dirty="0">
              <a:solidFill>
                <a:srgbClr val="000000"/>
              </a:solidFill>
              <a:latin typeface="Garamond" panose="02020404030301010803" pitchFamily="18" charset="0"/>
            </a:endParaRPr>
          </a:p>
          <a:p>
            <a:pPr marL="0" lvl="0" indent="0" algn="r" rtl="1">
              <a:spcBef>
                <a:spcPts val="0"/>
              </a:spcBef>
              <a:spcAft>
                <a:spcPts val="0"/>
              </a:spcAft>
              <a:buNone/>
            </a:pPr>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2212350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1" i="0" u="none" strike="noStrike" baseline="0" dirty="0">
                    <a:latin typeface="SmtnmyCorbel-Bold"/>
                  </a:rPr>
                  <a:t>The phase slope index estimated the magnitude of information flow between all electrode</a:t>
                </a:r>
                <a:r>
                  <a:rPr lang="fa-IR" sz="1800" b="1" i="0" u="none" strike="noStrike" baseline="0" dirty="0">
                    <a:latin typeface="SmtnmyCorbel-Bold"/>
                  </a:rPr>
                  <a:t> </a:t>
                </a:r>
                <a:r>
                  <a:rPr lang="en-US" sz="1800" b="1" i="0" u="none" strike="noStrike" baseline="0" dirty="0">
                    <a:latin typeface="SmtnmyCorbel-Bold"/>
                  </a:rPr>
                  <a:t>combinations for difference frequency bands. </a:t>
                </a:r>
                <a:endParaRPr lang="fa-IR" sz="1800" b="1" i="0" u="none" strike="noStrike" baseline="0" dirty="0">
                  <a:latin typeface="SmtnmyCorbel-Bold"/>
                </a:endParaRPr>
              </a:p>
              <a:p>
                <a:pPr algn="r" rtl="1"/>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که هرکدام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PSI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بین هر 2 کانال و در هریک از باند‌های فرکانسی دلتا، تتا، آلفا1(10-8 هرتز)، آلفا2(13-10هرتز)، بتا1(15-13 هرتز)، بتا2(18-15 هرتز)، بتا3(25-18 هرتز)، بالاتر از بتا(30-25 هرتز) محاسبه شده است. </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صورتیکه 0&lt;</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sSubPr>
                      <m:e>
                        <m:r>
                          <a:rPr lang="ar-BH" sz="1800" i="1">
                            <a:effectLst/>
                            <a:latin typeface="Cambria Math" panose="02040503050406030204" pitchFamily="18" charset="0"/>
                            <a:ea typeface="Calibri" panose="020F0502020204030204" pitchFamily="34" charset="0"/>
                            <a:cs typeface="Cambria Math" panose="02040503050406030204" pitchFamily="18" charset="0"/>
                          </a:rPr>
                          <m:t>𝜓</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𝑖𝑗</m:t>
                        </m:r>
                      </m:sub>
                    </m:sSub>
                  </m:oMath>
                </a14:m>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0&gt;</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sSubPr>
                      <m:e>
                        <m:r>
                          <a:rPr lang="ar-BH" sz="1800" i="1">
                            <a:effectLst/>
                            <a:latin typeface="Cambria Math" panose="02040503050406030204" pitchFamily="18" charset="0"/>
                            <a:ea typeface="Calibri" panose="020F0502020204030204" pitchFamily="34" charset="0"/>
                            <a:cs typeface="Cambria Math" panose="02040503050406030204" pitchFamily="18" charset="0"/>
                          </a:rPr>
                          <m:t>𝜓</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𝑖𝑗</m:t>
                        </m:r>
                      </m:sub>
                    </m:sSub>
                  </m:oMath>
                </a14:m>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تقریبا 0=</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sSubPr>
                      <m:e>
                        <m:r>
                          <a:rPr lang="ar-BH" sz="1800" i="1">
                            <a:effectLst/>
                            <a:latin typeface="Cambria Math" panose="02040503050406030204" pitchFamily="18" charset="0"/>
                            <a:ea typeface="Calibri" panose="020F0502020204030204" pitchFamily="34" charset="0"/>
                            <a:cs typeface="Cambria Math" panose="02040503050406030204" pitchFamily="18" charset="0"/>
                          </a:rPr>
                          <m:t>𝜓</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𝑖𝑗</m:t>
                        </m:r>
                      </m:sub>
                    </m:sSub>
                  </m:oMath>
                </a14:m>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Volume Conduction</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fa-IR" sz="1800" dirty="0">
                    <a:effectLst/>
                    <a:latin typeface="Times New Roman" panose="02020603050405020304" pitchFamily="18" charset="0"/>
                    <a:ea typeface="Calibri" panose="020F0502020204030204" pitchFamily="34" charset="0"/>
                    <a:cs typeface="B Nazanin" panose="00000400000000000000" pitchFamily="2" charset="-78"/>
                  </a:rPr>
                  <a:t>1368 متغیر به 124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T-test</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به 42 متغیر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Step-wise Discriminant Analysis</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متغیر رسیدند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139700" indent="0" algn="r" rtl="1">
                  <a:buNone/>
                </a:pPr>
                <a:r>
                  <a:rPr lang="fa-IR" sz="1800" b="0" i="0" u="none" strike="noStrike" baseline="0" dirty="0">
                    <a:solidFill>
                      <a:srgbClr val="000000"/>
                    </a:solidFill>
                    <a:latin typeface="Garamond" panose="02020404030301010803" pitchFamily="18" charset="0"/>
                  </a:rPr>
                  <a:t>اندازه اینفورمیشن فلو با هوش رابطه معکوس دارد مخصوصا در باند های آلفا و بتا </a:t>
                </a:r>
                <a:endParaRPr lang="fr-FR" sz="1800" b="0" i="0" u="none" strike="noStrike" baseline="0" dirty="0">
                  <a:solidFill>
                    <a:srgbClr val="000000"/>
                  </a:solidFill>
                  <a:latin typeface="Garamond" panose="02020404030301010803" pitchFamily="18" charset="0"/>
                </a:endParaRPr>
              </a:p>
            </p:txBody>
          </p:sp>
        </mc:Choice>
        <mc:Fallback xmlns="">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1" i="0" u="none" strike="noStrike" baseline="0" dirty="0">
                    <a:latin typeface="SmtnmyCorbel-Bold"/>
                  </a:rPr>
                  <a:t>The phase slope index estimated the magnitude of information flow between all electrode</a:t>
                </a:r>
                <a:r>
                  <a:rPr lang="fa-IR" sz="1800" b="1" i="0" u="none" strike="noStrike" baseline="0" dirty="0">
                    <a:latin typeface="SmtnmyCorbel-Bold"/>
                  </a:rPr>
                  <a:t> </a:t>
                </a:r>
                <a:r>
                  <a:rPr lang="en-US" sz="1800" b="1" i="0" u="none" strike="noStrike" baseline="0" dirty="0">
                    <a:latin typeface="SmtnmyCorbel-Bold"/>
                  </a:rPr>
                  <a:t>combinations for difference frequency bands. </a:t>
                </a:r>
                <a:endParaRPr lang="fa-IR" sz="1800" b="1" i="0" u="none" strike="noStrike" baseline="0" dirty="0">
                  <a:latin typeface="SmtnmyCorbel-Bold"/>
                </a:endParaRPr>
              </a:p>
              <a:p>
                <a:pPr algn="r" rtl="1"/>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که هرکدام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PSI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بین هر 2 کانال و در هریک از باند‌های فرکانسی دلتا، تتا، آلفا1(10-8 هرتز)، آلفا2(13-10هرتز)، بتا1(15-13 هرتز)، بتا2(18-15 هرتز)، بتا3(25-18 هرتز)، بالاتر از بتا(30-25 هرتز) محاسبه شده است. </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صورتیکه 0&lt;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0&gt;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تقریبا 0=</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Volume Conduction</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fa-IR" sz="1800" dirty="0">
                    <a:effectLst/>
                    <a:latin typeface="Times New Roman" panose="02020603050405020304" pitchFamily="18" charset="0"/>
                    <a:ea typeface="Calibri" panose="020F0502020204030204" pitchFamily="34" charset="0"/>
                    <a:cs typeface="B Nazanin" panose="00000400000000000000" pitchFamily="2" charset="-78"/>
                  </a:rPr>
                  <a:t>1368 متغیر به 124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T-test</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به 42 متغیر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Step-wise Discriminant Analysis</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متغیر رسیدند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139700" indent="0" algn="r" rtl="1">
                  <a:buNone/>
                </a:pPr>
                <a:r>
                  <a:rPr lang="fa-IR" sz="1800" b="0" i="0" u="none" strike="noStrike" baseline="0" dirty="0">
                    <a:solidFill>
                      <a:srgbClr val="000000"/>
                    </a:solidFill>
                    <a:latin typeface="Garamond" panose="02020404030301010803" pitchFamily="18" charset="0"/>
                  </a:rPr>
                  <a:t>اندازه اینفورمیشن فلو با هوش رابطه معکوس دارد مخصوصا در باند های آلفا و بتا </a:t>
                </a:r>
                <a:endParaRPr lang="fr-FR" sz="1800" b="0" i="0" u="none" strike="noStrike" baseline="0" dirty="0">
                  <a:solidFill>
                    <a:srgbClr val="000000"/>
                  </a:solidFill>
                  <a:latin typeface="Garamond" panose="02020404030301010803" pitchFamily="18" charset="0"/>
                </a:endParaRPr>
              </a:p>
            </p:txBody>
          </p:sp>
        </mc:Fallback>
      </mc:AlternateContent>
    </p:spTree>
    <p:extLst>
      <p:ext uri="{BB962C8B-B14F-4D97-AF65-F5344CB8AC3E}">
        <p14:creationId xmlns:p14="http://schemas.microsoft.com/office/powerpoint/2010/main" val="35257249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r" rtl="1">
              <a:buNone/>
            </a:pPr>
            <a:r>
              <a:rPr lang="fa-IR" sz="1800" b="0" i="0" u="none" strike="noStrike" baseline="0" dirty="0">
                <a:solidFill>
                  <a:srgbClr val="000000"/>
                </a:solidFill>
                <a:latin typeface="Garamond" panose="02020404030301010803" pitchFamily="18" charset="0"/>
              </a:rPr>
              <a:t>تفکیک پذیری بر اساس </a:t>
            </a:r>
            <a:r>
              <a:rPr lang="en-US" sz="1800" b="0" i="0" u="none" strike="noStrike" baseline="0" dirty="0">
                <a:solidFill>
                  <a:srgbClr val="000000"/>
                </a:solidFill>
                <a:latin typeface="Garamond" panose="02020404030301010803" pitchFamily="18" charset="0"/>
              </a:rPr>
              <a:t>PSI</a:t>
            </a:r>
            <a:endParaRPr lang="fa-IR" sz="1800" b="0" i="0" u="none" strike="noStrike" baseline="0" dirty="0">
              <a:solidFill>
                <a:srgbClr val="000000"/>
              </a:solidFill>
              <a:latin typeface="Garamond" panose="02020404030301010803" pitchFamily="18" charset="0"/>
            </a:endParaRPr>
          </a:p>
          <a:p>
            <a:pPr marL="0" marR="0" indent="0" algn="just" rtl="1">
              <a:lnSpc>
                <a:spcPct val="115000"/>
              </a:lnSpc>
              <a:spcBef>
                <a:spcPts val="0"/>
              </a:spcBef>
              <a:spcAft>
                <a:spcPts val="1000"/>
              </a:spcAft>
              <a:buNone/>
            </a:pPr>
            <a:r>
              <a:rPr lang="ar-BH" sz="1800" dirty="0">
                <a:effectLst/>
                <a:latin typeface="Times New Roman" panose="02020603050405020304" pitchFamily="18" charset="0"/>
                <a:ea typeface="Calibri" panose="020F0502020204030204" pitchFamily="34" charset="0"/>
                <a:cs typeface="B Nazanin" panose="00000400000000000000" pitchFamily="2" charset="-78"/>
              </a:rPr>
              <a:t>در این مقاله گزارش شده است که نیم کره چپ همبستگی بیشتری با </a:t>
            </a:r>
            <a:r>
              <a:rPr lang="en-US" sz="1800" dirty="0">
                <a:effectLst/>
                <a:latin typeface="Times New Roman" panose="02020603050405020304" pitchFamily="18" charset="0"/>
                <a:ea typeface="Calibri" panose="020F0502020204030204" pitchFamily="34" charset="0"/>
                <a:cs typeface="B Nazanin" panose="00000400000000000000" pitchFamily="2" charset="-78"/>
              </a:rPr>
              <a:t>IQ</a:t>
            </a:r>
            <a:r>
              <a:rPr lang="ar-BH" sz="1800" dirty="0">
                <a:effectLst/>
                <a:latin typeface="Times New Roman" panose="02020603050405020304" pitchFamily="18" charset="0"/>
                <a:ea typeface="Calibri" panose="020F0502020204030204" pitchFamily="34" charset="0"/>
                <a:cs typeface="B Nazanin" panose="00000400000000000000" pitchFamily="2" charset="-78"/>
              </a:rPr>
              <a:t> نشان می‌دهد.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br>
              <a:rPr lang="ar-BH" sz="1800" dirty="0">
                <a:effectLst/>
                <a:latin typeface="Times New Roman" panose="02020603050405020304" pitchFamily="18" charset="0"/>
                <a:ea typeface="Calibri" panose="020F0502020204030204" pitchFamily="34" charset="0"/>
                <a:cs typeface="B Nazanin" panose="00000400000000000000" pitchFamily="2" charset="-78"/>
              </a:rPr>
            </a:br>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860865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800" dirty="0">
                <a:solidFill>
                  <a:srgbClr val="000000"/>
                </a:solidFill>
                <a:latin typeface="Segoe UI" panose="020B0502040204020203" pitchFamily="34" charset="0"/>
              </a:rPr>
              <a:t>long distance inter-electrode combinations in the Alpah1 and Alpha2 frequency bands. Statistically</a:t>
            </a:r>
            <a:endParaRPr lang="fa-IR" sz="1800" dirty="0">
              <a:solidFill>
                <a:prstClr val="black"/>
              </a:solidFill>
              <a:latin typeface="Segoe UI" panose="020B0502040204020203" pitchFamily="34" charset="0"/>
              <a:cs typeface="Segoe UI" panose="020B0502040204020203" pitchFamily="34" charset="0"/>
            </a:endParaRPr>
          </a:p>
          <a:p>
            <a:pPr algn="l"/>
            <a:endParaRPr lang="fa-IR" sz="1800" b="1" i="0" u="none" strike="noStrike" baseline="0" dirty="0">
              <a:latin typeface="SmtnmyCorbel-Bold"/>
            </a:endParaRPr>
          </a:p>
          <a:p>
            <a:pPr algn="l"/>
            <a:endParaRPr lang="fa-IR" sz="1800" b="1" i="0" u="none" strike="noStrike" baseline="0" dirty="0">
              <a:latin typeface="SmtnmyCorbel-Bold"/>
            </a:endParaRPr>
          </a:p>
          <a:p>
            <a:pPr algn="l"/>
            <a:r>
              <a:rPr lang="en-US" sz="1800" b="1" i="0" u="none" strike="noStrike" baseline="0" dirty="0">
                <a:latin typeface="SmtnmyCorbel-Bold"/>
              </a:rPr>
              <a:t>It is concluded that higher I.Q. is related to increased efficiency of local information</a:t>
            </a:r>
          </a:p>
          <a:p>
            <a:pPr algn="l"/>
            <a:r>
              <a:rPr lang="en-US" sz="1800" b="1" i="0" u="none" strike="noStrike" baseline="0" dirty="0">
                <a:latin typeface="SmtnmyCorbel-Bold"/>
              </a:rPr>
              <a:t>processing and reduced long distance compensatory dynamics that supports a small-world model of</a:t>
            </a:r>
          </a:p>
          <a:p>
            <a:pPr algn="l"/>
            <a:r>
              <a:rPr lang="en-US" sz="1800" b="1" i="0" u="none" strike="noStrike" baseline="0" dirty="0">
                <a:latin typeface="XwrwqnCorbel-Bold"/>
              </a:rPr>
              <a:t>intelligence.</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br>
              <a:rPr lang="ar-BH" sz="1800" dirty="0">
                <a:effectLst/>
                <a:latin typeface="Times New Roman" panose="02020603050405020304" pitchFamily="18" charset="0"/>
                <a:ea typeface="Calibri" panose="020F0502020204030204" pitchFamily="34" charset="0"/>
                <a:cs typeface="B Nazanin" panose="00000400000000000000" pitchFamily="2" charset="-78"/>
              </a:rPr>
            </a:br>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1070245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AdvPS6F00"/>
              </a:rPr>
              <a:t>The ranking of effect size was EEG </a:t>
            </a:r>
            <a:r>
              <a:rPr lang="en-US" sz="1800" b="0" i="0" u="none" strike="noStrike" baseline="0" dirty="0" err="1">
                <a:latin typeface="AdvPS6F00"/>
              </a:rPr>
              <a:t>phase</a:t>
            </a:r>
            <a:r>
              <a:rPr lang="en-US" sz="1800" b="0" i="0" u="none" strike="noStrike" baseline="0" dirty="0" err="1">
                <a:latin typeface="AdvPS4731B1"/>
              </a:rPr>
              <a:t>O</a:t>
            </a:r>
            <a:r>
              <a:rPr lang="en-US" sz="1800" b="0" i="0" u="none" strike="noStrike" baseline="0" dirty="0" err="1">
                <a:latin typeface="AdvPS6F00"/>
              </a:rPr>
              <a:t>EEG</a:t>
            </a:r>
            <a:r>
              <a:rPr lang="en-US" sz="1800" b="0" i="0" u="none" strike="noStrike" baseline="0" dirty="0">
                <a:latin typeface="AdvPS6F00"/>
              </a:rPr>
              <a:t> </a:t>
            </a:r>
            <a:r>
              <a:rPr lang="en-US" sz="1800" b="0" i="0" u="none" strike="noStrike" baseline="0" dirty="0" err="1">
                <a:latin typeface="AdvPS6F00"/>
              </a:rPr>
              <a:t>coherence</a:t>
            </a:r>
            <a:r>
              <a:rPr lang="en-US" sz="1800" b="0" i="0" u="none" strike="noStrike" baseline="0" dirty="0" err="1">
                <a:latin typeface="AdvPS4731B1"/>
              </a:rPr>
              <a:t>O</a:t>
            </a:r>
            <a:r>
              <a:rPr lang="en-US" sz="1800" b="0" i="0" u="none" strike="noStrike" baseline="0" dirty="0" err="1">
                <a:latin typeface="AdvPS6F00"/>
              </a:rPr>
              <a:t>EEG</a:t>
            </a:r>
            <a:r>
              <a:rPr lang="en-US" sz="1800" b="0" i="0" u="none" strike="noStrike" baseline="0" dirty="0">
                <a:latin typeface="AdvPS6F00"/>
              </a:rPr>
              <a:t> amplitude</a:t>
            </a:r>
          </a:p>
          <a:p>
            <a:pPr algn="l"/>
            <a:r>
              <a:rPr lang="en-US" sz="1800" b="0" i="0" u="none" strike="noStrike" baseline="0" dirty="0" err="1">
                <a:latin typeface="AdvPS6F00"/>
              </a:rPr>
              <a:t>asymmetry</a:t>
            </a:r>
            <a:r>
              <a:rPr lang="en-US" sz="1800" b="0" i="0" u="none" strike="noStrike" baseline="0" dirty="0" err="1">
                <a:latin typeface="AdvPS4731B1"/>
              </a:rPr>
              <a:t>O</a:t>
            </a:r>
            <a:r>
              <a:rPr lang="en-US" sz="1800" b="0" i="0" u="none" strike="noStrike" baseline="0" dirty="0" err="1">
                <a:latin typeface="AdvPS6F00"/>
              </a:rPr>
              <a:t>absolute</a:t>
            </a:r>
            <a:r>
              <a:rPr lang="en-US" sz="1800" b="0" i="0" u="none" strike="noStrike" baseline="0" dirty="0">
                <a:latin typeface="AdvPS6F00"/>
              </a:rPr>
              <a:t> </a:t>
            </a:r>
            <a:r>
              <a:rPr lang="en-US" sz="1800" b="0" i="0" u="none" strike="noStrike" baseline="0" dirty="0" err="1">
                <a:latin typeface="AdvPS6F00"/>
              </a:rPr>
              <a:t>power</a:t>
            </a:r>
            <a:r>
              <a:rPr lang="en-US" sz="1800" b="0" i="0" u="none" strike="noStrike" baseline="0" dirty="0" err="1">
                <a:latin typeface="AdvPS4731B1"/>
              </a:rPr>
              <a:t>O</a:t>
            </a:r>
            <a:r>
              <a:rPr lang="en-US" sz="1800" b="0" i="0" u="none" strike="noStrike" baseline="0" dirty="0" err="1">
                <a:latin typeface="AdvPS6F00"/>
              </a:rPr>
              <a:t>relative</a:t>
            </a:r>
            <a:r>
              <a:rPr lang="en-US" sz="1800" b="0" i="0" u="none" strike="noStrike" baseline="0" dirty="0">
                <a:latin typeface="AdvPS6F00"/>
              </a:rPr>
              <a:t> power and power ratios. The strongest</a:t>
            </a:r>
            <a:endParaRPr lang="fa-IR" sz="1800" b="0" i="0" u="none" strike="noStrike" baseline="0" dirty="0">
              <a:latin typeface="AdvPS6F00"/>
            </a:endParaRPr>
          </a:p>
          <a:p>
            <a:pPr algn="l"/>
            <a:endParaRPr lang="fa-IR" sz="1800" b="0" i="0" u="none" strike="noStrike" baseline="0" dirty="0">
              <a:solidFill>
                <a:srgbClr val="000000"/>
              </a:solidFill>
              <a:latin typeface="AdvPS6F0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2400" dirty="0">
                <a:latin typeface="Times New Roman" panose="02020603050405020304" pitchFamily="18" charset="0"/>
                <a:ea typeface="Calibri" panose="020F0502020204030204" pitchFamily="34" charset="0"/>
                <a:cs typeface="B Nazanin" panose="00000400000000000000" pitchFamily="2" charset="-78"/>
              </a:rPr>
              <a:t>EEG Amplitude: Square root of power</a:t>
            </a:r>
            <a:endParaRPr lang="fa-IR" sz="2400" dirty="0">
              <a:latin typeface="Times New Roman" panose="02020603050405020304" pitchFamily="18" charset="0"/>
              <a:ea typeface="Calibri" panose="020F0502020204030204" pitchFamily="34" charset="0"/>
              <a:cs typeface="B Nazanin" panose="00000400000000000000" pitchFamily="2" charset="-78"/>
            </a:endParaRPr>
          </a:p>
          <a:p>
            <a:pPr algn="l"/>
            <a:r>
              <a:rPr lang="en-US" sz="1800" b="0" i="0" u="none" strike="noStrike" baseline="0" dirty="0">
                <a:latin typeface="AdvPS6F00"/>
              </a:rPr>
              <a:t>Relative power: was the ratio of power in a given band/sum of power from 1 to 30 Hz</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2400" dirty="0">
                <a:latin typeface="Times New Roman" panose="02020603050405020304" pitchFamily="18" charset="0"/>
                <a:ea typeface="Calibri" panose="020F0502020204030204" pitchFamily="34" charset="0"/>
                <a:cs typeface="B Nazanin" panose="00000400000000000000" pitchFamily="2" charset="-78"/>
              </a:rPr>
              <a:t>Relative Power Ratios: </a:t>
            </a:r>
            <a:r>
              <a:rPr lang="en-US" sz="1800" b="0" i="0" u="none" strike="noStrike" baseline="0" dirty="0">
                <a:latin typeface="AdvPS6F00"/>
              </a:rPr>
              <a:t>computed for theta/beta, theta/alpha, alpha/beta and delta/theta. The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800" b="0" i="0" u="none" strike="noStrike" baseline="0" dirty="0">
              <a:solidFill>
                <a:srgbClr val="000000"/>
              </a:solidFill>
              <a:latin typeface="AdvPS6F0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2400" dirty="0">
                <a:latin typeface="Times New Roman" panose="02020603050405020304" pitchFamily="18" charset="0"/>
                <a:ea typeface="Calibri" panose="020F0502020204030204" pitchFamily="34" charset="0"/>
                <a:cs typeface="B Nazanin" panose="00000400000000000000" pitchFamily="2" charset="-78"/>
              </a:rPr>
              <a:t>EEG Coherence: for each of the 5 frequency bands and between any 2 elec.</a:t>
            </a:r>
            <a:endParaRPr lang="fa-IR" sz="2400" dirty="0">
              <a:latin typeface="Times New Roman" panose="02020603050405020304" pitchFamily="18" charset="0"/>
              <a:ea typeface="Calibri" panose="020F0502020204030204" pitchFamily="34" charset="0"/>
              <a:cs typeface="B Nazanin" panose="00000400000000000000" pitchFamily="2" charset="-78"/>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fr-FR" sz="1800" b="0" i="0" u="none" strike="noStrike" baseline="0" dirty="0">
              <a:solidFill>
                <a:srgbClr val="000000"/>
              </a:solidFill>
              <a:latin typeface="Garamond" panose="02020404030301010803"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sz="1800" b="0" i="0" u="none" strike="noStrike" baseline="0" dirty="0">
                <a:solidFill>
                  <a:srgbClr val="000000"/>
                </a:solidFill>
                <a:latin typeface="Garamond" panose="02020404030301010803" pitchFamily="18" charset="0"/>
              </a:rPr>
              <a:t>Q = </a:t>
            </a:r>
            <a:r>
              <a:rPr lang="fr-FR" sz="1800" b="0" i="0" u="none" strike="noStrike" baseline="0" dirty="0" err="1">
                <a:solidFill>
                  <a:srgbClr val="000000"/>
                </a:solidFill>
                <a:latin typeface="Garamond" panose="02020404030301010803" pitchFamily="18" charset="0"/>
              </a:rPr>
              <a:t>imaginary</a:t>
            </a:r>
            <a:r>
              <a:rPr lang="fr-FR" sz="1800" b="0" i="0" u="none" strike="noStrike" baseline="0" dirty="0">
                <a:solidFill>
                  <a:srgbClr val="000000"/>
                </a:solidFill>
                <a:latin typeface="Garamond" panose="02020404030301010803" pitchFamily="18" charset="0"/>
              </a:rPr>
              <a:t> cross </a:t>
            </a:r>
            <a:r>
              <a:rPr lang="fr-FR" sz="1800" b="0" i="0" u="none" strike="noStrike" baseline="0" dirty="0" err="1">
                <a:solidFill>
                  <a:srgbClr val="000000"/>
                </a:solidFill>
                <a:latin typeface="Garamond" panose="02020404030301010803" pitchFamily="18" charset="0"/>
              </a:rPr>
              <a:t>spectra</a:t>
            </a:r>
            <a:endParaRPr lang="fr-FR" sz="1800" b="0" i="0" u="none" strike="noStrike" baseline="0" dirty="0">
              <a:solidFill>
                <a:srgbClr val="000000"/>
              </a:solidFill>
              <a:latin typeface="Garamond" panose="02020404030301010803"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sz="1800" b="0" i="0" u="none" strike="noStrike" baseline="0" dirty="0">
                <a:solidFill>
                  <a:srgbClr val="000000"/>
                </a:solidFill>
                <a:latin typeface="Garamond" panose="02020404030301010803" pitchFamily="18" charset="0"/>
              </a:rPr>
              <a:t>R = real cross </a:t>
            </a:r>
            <a:r>
              <a:rPr lang="fr-FR" sz="1800" b="0" i="0" u="none" strike="noStrike" baseline="0" dirty="0" err="1">
                <a:solidFill>
                  <a:srgbClr val="000000"/>
                </a:solidFill>
                <a:latin typeface="Garamond" panose="02020404030301010803" pitchFamily="18" charset="0"/>
              </a:rPr>
              <a:t>spectra</a:t>
            </a:r>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4065045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a-IR" sz="1800" b="0" i="0" u="none" strike="noStrike" baseline="0" dirty="0">
                <a:solidFill>
                  <a:srgbClr val="000000"/>
                </a:solidFill>
                <a:latin typeface="Garamond" panose="02020404030301010803" pitchFamily="18" charset="0"/>
              </a:rPr>
              <a:t>2831 متغیر رسید به:</a:t>
            </a:r>
          </a:p>
          <a:p>
            <a:pPr algn="l"/>
            <a:r>
              <a:rPr lang="fa-IR" sz="1800" b="0" i="0" u="none" strike="noStrike" baseline="0" dirty="0">
                <a:solidFill>
                  <a:srgbClr val="000000"/>
                </a:solidFill>
                <a:latin typeface="Garamond" panose="02020404030301010803" pitchFamily="18" charset="0"/>
              </a:rPr>
              <a:t>63 </a:t>
            </a:r>
            <a:r>
              <a:rPr lang="en-US" sz="1800" b="0" i="0" u="none" strike="noStrike" baseline="0" dirty="0">
                <a:solidFill>
                  <a:srgbClr val="000000"/>
                </a:solidFill>
                <a:latin typeface="Garamond" panose="02020404030301010803" pitchFamily="18" charset="0"/>
              </a:rPr>
              <a:t>FSIQ</a:t>
            </a:r>
          </a:p>
          <a:p>
            <a:pPr algn="l"/>
            <a:r>
              <a:rPr lang="fa-IR" sz="1800" b="0" i="0" u="none" strike="noStrike" baseline="0" dirty="0">
                <a:solidFill>
                  <a:srgbClr val="000000"/>
                </a:solidFill>
                <a:latin typeface="Garamond" panose="02020404030301010803" pitchFamily="18" charset="0"/>
              </a:rPr>
              <a:t>79</a:t>
            </a:r>
            <a:r>
              <a:rPr lang="en-US" sz="1800" b="0" i="0" u="none" strike="noStrike" baseline="0" dirty="0">
                <a:solidFill>
                  <a:srgbClr val="000000"/>
                </a:solidFill>
                <a:latin typeface="Garamond" panose="02020404030301010803" pitchFamily="18" charset="0"/>
              </a:rPr>
              <a:t>Verbal</a:t>
            </a:r>
          </a:p>
          <a:p>
            <a:pPr algn="l"/>
            <a:r>
              <a:rPr lang="fa-IR" sz="1800" b="0" i="0" u="none" strike="noStrike" baseline="0" dirty="0">
                <a:solidFill>
                  <a:srgbClr val="000000"/>
                </a:solidFill>
                <a:latin typeface="Garamond" panose="02020404030301010803" pitchFamily="18" charset="0"/>
              </a:rPr>
              <a:t>85</a:t>
            </a:r>
            <a:r>
              <a:rPr lang="en-US" sz="1800" b="0" i="0" u="none" strike="noStrike" baseline="0" dirty="0">
                <a:solidFill>
                  <a:srgbClr val="000000"/>
                </a:solidFill>
                <a:latin typeface="Garamond" panose="02020404030301010803" pitchFamily="18" charset="0"/>
              </a:rPr>
              <a:t>Performance</a:t>
            </a:r>
          </a:p>
          <a:p>
            <a:pPr algn="l"/>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1027684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AdvPS6F00"/>
              </a:rPr>
              <a:t>Overall classification ranged in</a:t>
            </a:r>
          </a:p>
          <a:p>
            <a:pPr algn="l"/>
            <a:r>
              <a:rPr lang="en-US" sz="1800" b="0" i="0" u="none" strike="noStrike" baseline="0" dirty="0">
                <a:latin typeface="AdvPS6F00"/>
              </a:rPr>
              <a:t>accuracy from 97.14% for performance IQ to 94.77% for</a:t>
            </a:r>
          </a:p>
          <a:p>
            <a:pPr algn="l"/>
            <a:r>
              <a:rPr lang="en-US" sz="1800" b="0" i="0" u="none" strike="noStrike" baseline="0" dirty="0">
                <a:latin typeface="AdvPS6F00"/>
              </a:rPr>
              <a:t>verbal IQ to 92.81% for full scale IQ</a:t>
            </a:r>
            <a:endParaRPr lang="fa-IR" sz="1800" b="0" i="0" u="none" strike="noStrike" baseline="0" dirty="0">
              <a:latin typeface="AdvPS6F00"/>
            </a:endParaRPr>
          </a:p>
          <a:p>
            <a:pPr algn="l"/>
            <a:endParaRPr lang="fa-IR" sz="1800" b="0" i="0" u="none" strike="noStrike" baseline="0" dirty="0">
              <a:solidFill>
                <a:srgbClr val="000000"/>
              </a:solidFill>
              <a:latin typeface="AdvPS6F00"/>
            </a:endParaRPr>
          </a:p>
          <a:p>
            <a:pPr algn="l"/>
            <a:r>
              <a:rPr lang="en-US" sz="1800" b="0" i="0" u="none" strike="noStrike" baseline="0" dirty="0">
                <a:solidFill>
                  <a:srgbClr val="000000"/>
                </a:solidFill>
                <a:latin typeface="AdvPS6F00"/>
              </a:rPr>
              <a:t>Correlation of Predicted IQ and FSIQ/Verbal/Performance</a:t>
            </a:r>
            <a:endParaRPr lang="fa-IR" sz="1800" b="0" i="0" u="none" strike="noStrike" baseline="0" dirty="0">
              <a:solidFill>
                <a:srgbClr val="000000"/>
              </a:solidFill>
              <a:latin typeface="AdvPS6F00"/>
            </a:endParaRPr>
          </a:p>
          <a:p>
            <a:pPr algn="l"/>
            <a:r>
              <a:rPr lang="en-US" sz="1800" b="0" i="0" u="none" strike="noStrike" baseline="0" dirty="0">
                <a:solidFill>
                  <a:srgbClr val="000000"/>
                </a:solidFill>
                <a:latin typeface="AdvPS6F00"/>
              </a:rPr>
              <a:t>Many Cross-Validation</a:t>
            </a:r>
          </a:p>
          <a:p>
            <a:pPr algn="l"/>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203098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75fc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75fc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تعریف هوش: </a:t>
            </a:r>
            <a:endParaRPr lang="en-US" sz="1800" b="0" i="0" u="none" strike="noStrike" baseline="0" dirty="0">
              <a:solidFill>
                <a:srgbClr val="000000"/>
              </a:solidFill>
              <a:latin typeface="Garamond" panose="02020404030301010803" pitchFamily="18" charset="0"/>
            </a:endParaRPr>
          </a:p>
          <a:p>
            <a:r>
              <a:rPr lang="en-US" sz="1800" b="0" i="0" u="none" strike="noStrike" baseline="0" dirty="0">
                <a:solidFill>
                  <a:srgbClr val="000000"/>
                </a:solidFill>
                <a:latin typeface="Garamond" panose="02020404030301010803" pitchFamily="18" charset="0"/>
              </a:rPr>
              <a:t> The American Psychological Association (APA, 2019) defines intelligence as the performance in different tests, the ability to comprehend complex ideas, to adapt to the environment, to learn from experiences, and to find different modes of reasoning in order to overcome any obstacles. </a:t>
            </a: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پس هوش جنبه های متفاوتی داره و برای سنجش اون باید همه جنبه ها در نظر گرفته بشه.</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چرا اسمش </a:t>
            </a:r>
            <a:r>
              <a:rPr lang="en-US" dirty="0"/>
              <a:t>IQ</a:t>
            </a:r>
            <a:r>
              <a:rPr lang="fa-IR" dirty="0"/>
              <a:t> هست؟ چون نسبت ....</a:t>
            </a:r>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endParaRPr lang="fa-IR" dirty="0"/>
          </a:p>
          <a:p>
            <a:pPr marL="0" lvl="0" indent="0" algn="r" rtl="1">
              <a:spcBef>
                <a:spcPts val="0"/>
              </a:spcBef>
              <a:spcAft>
                <a:spcPts val="0"/>
              </a:spcAft>
              <a:buNone/>
            </a:pPr>
            <a:r>
              <a:rPr lang="fa-IR" dirty="0"/>
              <a:t>هدف: تخمین </a:t>
            </a:r>
            <a:r>
              <a:rPr lang="en-US" dirty="0"/>
              <a:t>IQ</a:t>
            </a:r>
            <a:r>
              <a:rPr lang="fa-IR" dirty="0"/>
              <a:t> از روی ویژگی های استخراج شده از سیگنال های مغزی </a:t>
            </a:r>
            <a:r>
              <a:rPr lang="en-US" dirty="0"/>
              <a:t>EEG</a:t>
            </a:r>
            <a:r>
              <a:rPr lang="fa-IR" dirty="0"/>
              <a:t> و </a:t>
            </a:r>
            <a:r>
              <a:rPr lang="en-US" dirty="0"/>
              <a:t>fMRI</a:t>
            </a:r>
            <a:endParaRPr lang="fa-IR" dirty="0"/>
          </a:p>
          <a:p>
            <a:pPr marL="0" lvl="0" indent="0" algn="r" rtl="1">
              <a:spcBef>
                <a:spcPts val="0"/>
              </a:spcBef>
              <a:spcAft>
                <a:spcPts val="0"/>
              </a:spcAft>
              <a:buNone/>
            </a:pPr>
            <a:r>
              <a:rPr lang="fa-IR" dirty="0"/>
              <a:t>که در اصل شامل بدست آوردن بهترین ویژگی ها از لحاظ داشتن رابطه آماری با هوش و استفاده از این ویژگی در طبقه بند و یا استفاده از شبکه عصبی جهت تخمین هوش  </a:t>
            </a:r>
          </a:p>
          <a:p>
            <a:pPr marL="0" lvl="0" indent="0" algn="r" rtl="1">
              <a:spcBef>
                <a:spcPts val="0"/>
              </a:spcBef>
              <a:spcAft>
                <a:spcPts val="0"/>
              </a:spcAft>
              <a:buNone/>
            </a:pPr>
            <a:endParaRPr lang="fa-IR" dirty="0"/>
          </a:p>
          <a:p>
            <a:pPr marL="0" lvl="0" indent="0" algn="r" rtl="1">
              <a:spcBef>
                <a:spcPts val="0"/>
              </a:spcBef>
              <a:spcAft>
                <a:spcPts val="0"/>
              </a:spcAft>
              <a:buNone/>
            </a:pPr>
            <a:r>
              <a:rPr lang="fa-IR" dirty="0"/>
              <a:t>در ادامه به کار های انجام شده در این زمینه در سال های اخیر می‌پردازیم.</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AdvPS6F00"/>
              </a:rPr>
              <a:t>positive vs. negative correlations between short distance EEG phase and IQ in 4 quadrants of the scalp</a:t>
            </a:r>
          </a:p>
          <a:p>
            <a:pPr algn="l"/>
            <a:r>
              <a:rPr lang="en-US" sz="1800" b="0" i="0" u="none" strike="noStrike" baseline="0" dirty="0">
                <a:latin typeface="AdvPS6F00"/>
              </a:rPr>
              <a:t>a negative correlation is where the shorter the phase delay the higher the IQ and a positive correlation is where the longer the phase delay the higher the IQ</a:t>
            </a:r>
          </a:p>
        </p:txBody>
      </p:sp>
    </p:spTree>
    <p:extLst>
      <p:ext uri="{BB962C8B-B14F-4D97-AF65-F5344CB8AC3E}">
        <p14:creationId xmlns:p14="http://schemas.microsoft.com/office/powerpoint/2010/main" val="644226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Times-Roman"/>
              </a:rPr>
              <a:t>activity. Artifact-free EEG recordings of 4,096</a:t>
            </a:r>
            <a:r>
              <a:rPr lang="fa-IR" sz="1800" b="0" i="0" u="none" strike="noStrike" baseline="0" dirty="0">
                <a:latin typeface="Times-Roman"/>
              </a:rPr>
              <a:t> </a:t>
            </a:r>
            <a:r>
              <a:rPr lang="en-US" sz="1800" b="0" i="0" u="none" strike="noStrike" baseline="0" dirty="0">
                <a:latin typeface="Times-Roman"/>
              </a:rPr>
              <a:t>data points (16 s) were used for the analysis.</a:t>
            </a:r>
          </a:p>
          <a:p>
            <a:pPr algn="l"/>
            <a:r>
              <a:rPr lang="en-US" sz="1800" b="0" i="0" u="none" strike="noStrike" baseline="0" dirty="0">
                <a:latin typeface="Times-Roman"/>
              </a:rPr>
              <a:t>integration has a maximum value when the elements of a subset are completely dependency; and, if the elements are statistically independent, the integration is zero.</a:t>
            </a:r>
          </a:p>
          <a:p>
            <a:pPr algn="l"/>
            <a:r>
              <a:rPr lang="en-US" sz="1800" b="0" i="1" u="none" strike="noStrike" baseline="0" dirty="0">
                <a:latin typeface="Times-Italic"/>
              </a:rPr>
              <a:t>H</a:t>
            </a:r>
            <a:r>
              <a:rPr lang="en-US" sz="1800" b="0" i="0" u="none" strike="noStrike" baseline="0" dirty="0">
                <a:latin typeface="Times-Roman"/>
              </a:rPr>
              <a:t>(</a:t>
            </a:r>
            <a:r>
              <a:rPr lang="en-US" sz="1800" b="0" i="1" u="none" strike="noStrike" baseline="0" dirty="0">
                <a:latin typeface="Times-Italic"/>
              </a:rPr>
              <a:t>X</a:t>
            </a:r>
            <a:r>
              <a:rPr lang="en-US" sz="1800" b="0" i="0" u="none" strike="noStrike" baseline="0" dirty="0">
                <a:latin typeface="Times-Roman"/>
              </a:rPr>
              <a:t>) are entropies</a:t>
            </a:r>
            <a:endParaRPr lang="fa-IR" sz="1800" b="0" i="0" u="none" strike="noStrike" baseline="0" dirty="0">
              <a:latin typeface="Times-Roman"/>
            </a:endParaRPr>
          </a:p>
          <a:p>
            <a:pPr algn="l"/>
            <a:r>
              <a:rPr lang="en-US" sz="1800" b="0" i="1" u="none" strike="noStrike" baseline="0" dirty="0">
                <a:latin typeface="Times-Italic"/>
              </a:rPr>
              <a:t>CN </a:t>
            </a:r>
            <a:r>
              <a:rPr lang="en-US" sz="1800" b="0" i="0" u="none" strike="noStrike" baseline="0" dirty="0">
                <a:latin typeface="Times-Roman"/>
              </a:rPr>
              <a:t>is high when the integration of the system is high</a:t>
            </a:r>
            <a:r>
              <a:rPr lang="fa-IR" sz="1800" b="0" i="0" u="none" strike="noStrike" baseline="0" dirty="0">
                <a:latin typeface="Times-Roman"/>
              </a:rPr>
              <a:t> </a:t>
            </a:r>
            <a:r>
              <a:rPr lang="en-US" sz="1800" b="0" i="0" u="none" strike="noStrike" baseline="0" dirty="0">
                <a:latin typeface="Times-Roman"/>
              </a:rPr>
              <a:t>and at the same time the average integration for small subsets is lower than</a:t>
            </a:r>
            <a:r>
              <a:rPr lang="fa-IR" sz="1800" b="0" i="0" u="none" strike="noStrike" baseline="0" dirty="0">
                <a:latin typeface="Times-Roman"/>
              </a:rPr>
              <a:t> </a:t>
            </a:r>
            <a:r>
              <a:rPr lang="en-US" sz="1800" b="0" i="0" u="none" strike="noStrike" baseline="0" dirty="0">
                <a:latin typeface="Times-Roman"/>
              </a:rPr>
              <a:t>would be expected from a linear increase over increasing subset size</a:t>
            </a:r>
          </a:p>
          <a:p>
            <a:pPr algn="l"/>
            <a:r>
              <a:rPr lang="en-US" sz="1800" b="0" i="0" u="none" strike="noStrike" baseline="0" dirty="0">
                <a:solidFill>
                  <a:srgbClr val="000000"/>
                </a:solidFill>
                <a:latin typeface="Times-Roman"/>
              </a:rPr>
              <a:t>Neural Complexity by ANOVA</a:t>
            </a:r>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39764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1050066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solidFill>
                  <a:srgbClr val="000000"/>
                </a:solidFill>
                <a:latin typeface="Garamond" panose="02020404030301010803" pitchFamily="18" charset="0"/>
              </a:rPr>
              <a:t>Definition of Neural Complexity</a:t>
            </a:r>
          </a:p>
          <a:p>
            <a:pPr algn="l"/>
            <a:endParaRPr lang="fr-FR" sz="1800" b="0" i="0" u="none" strike="noStrike" baseline="0" dirty="0">
              <a:solidFill>
                <a:srgbClr val="000000"/>
              </a:solidFill>
              <a:latin typeface="Garamond" panose="02020404030301010803" pitchFamily="18" charset="0"/>
            </a:endParaRPr>
          </a:p>
          <a:p>
            <a:pPr algn="l"/>
            <a:endParaRPr lang="fr-FR" sz="1800" b="0" i="0" u="none" strike="noStrike" baseline="0" dirty="0">
              <a:solidFill>
                <a:srgbClr val="000000"/>
              </a:solidFill>
              <a:latin typeface="Garamond" panose="02020404030301010803" pitchFamily="18" charset="0"/>
            </a:endParaRPr>
          </a:p>
          <a:p>
            <a:pPr algn="l"/>
            <a:r>
              <a:rPr lang="en-US" sz="1800" b="0" i="0" u="none" strike="noStrike" baseline="0" dirty="0">
                <a:latin typeface="Times-Roman"/>
              </a:rPr>
              <a:t>Changes of the neural complexity for the different conditions. X-axis indicates before</a:t>
            </a:r>
          </a:p>
          <a:p>
            <a:pPr algn="l"/>
            <a:r>
              <a:rPr lang="en-US" sz="1800" b="0" i="0" u="none" strike="noStrike" baseline="0" dirty="0">
                <a:latin typeface="Times-Roman"/>
              </a:rPr>
              <a:t>(State1) and during ROCF memorizing (State2), respectively. Y-axis denotes neural complexity</a:t>
            </a:r>
          </a:p>
          <a:p>
            <a:pPr algn="l"/>
            <a:r>
              <a:rPr lang="en-US" sz="1800" b="0" i="0" u="none" strike="noStrike" baseline="0" dirty="0">
                <a:latin typeface="Times-Roman"/>
              </a:rPr>
              <a:t>values. Significantly increased complexities during ROCF memorizing are detected in gifted</a:t>
            </a:r>
          </a:p>
          <a:p>
            <a:pPr algn="l"/>
            <a:r>
              <a:rPr lang="en-US" sz="1800" b="0" i="0" u="none" strike="noStrike" baseline="0" dirty="0">
                <a:latin typeface="Times-Roman"/>
              </a:rPr>
              <a:t>students</a:t>
            </a:r>
            <a:endParaRPr lang="fr-FR" sz="1800" b="0" i="0" u="none" strike="noStrike" baseline="0" dirty="0">
              <a:solidFill>
                <a:srgbClr val="000000"/>
              </a:solidFill>
              <a:latin typeface="Garamond" panose="02020404030301010803" pitchFamily="18" charset="0"/>
            </a:endParaRPr>
          </a:p>
          <a:p>
            <a:pPr algn="l"/>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1544709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2314287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5fce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5fce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Times-Roman"/>
              </a:rPr>
              <a:t>activity. Artifact-free EEG recordings of 4,096</a:t>
            </a:r>
            <a:r>
              <a:rPr lang="fa-IR" sz="1800" b="0" i="0" u="none" strike="noStrike" baseline="0" dirty="0">
                <a:latin typeface="Times-Roman"/>
              </a:rPr>
              <a:t> </a:t>
            </a:r>
            <a:r>
              <a:rPr lang="en-US" sz="1800" b="0" i="0" u="none" strike="noStrike" baseline="0" dirty="0">
                <a:latin typeface="Times-Roman"/>
              </a:rPr>
              <a:t>data points (16 s) were used for the analysis.</a:t>
            </a:r>
          </a:p>
          <a:p>
            <a:pPr algn="l"/>
            <a:r>
              <a:rPr lang="en-US" sz="1800" b="0" i="0" u="none" strike="noStrike" baseline="0" dirty="0">
                <a:latin typeface="Times-Roman"/>
              </a:rPr>
              <a:t>integration has a maximum value when the elements of a subset are completely dependency; and, if the elements are statistically independent, the integration is zero.</a:t>
            </a:r>
          </a:p>
          <a:p>
            <a:pPr algn="l"/>
            <a:r>
              <a:rPr lang="en-US" sz="1800" b="0" i="1" u="none" strike="noStrike" baseline="0" dirty="0">
                <a:latin typeface="Times-Italic"/>
              </a:rPr>
              <a:t>H</a:t>
            </a:r>
            <a:r>
              <a:rPr lang="en-US" sz="1800" b="0" i="0" u="none" strike="noStrike" baseline="0" dirty="0">
                <a:latin typeface="Times-Roman"/>
              </a:rPr>
              <a:t>(</a:t>
            </a:r>
            <a:r>
              <a:rPr lang="en-US" sz="1800" b="0" i="1" u="none" strike="noStrike" baseline="0" dirty="0">
                <a:latin typeface="Times-Italic"/>
              </a:rPr>
              <a:t>X</a:t>
            </a:r>
            <a:r>
              <a:rPr lang="en-US" sz="1800" b="0" i="0" u="none" strike="noStrike" baseline="0" dirty="0">
                <a:latin typeface="Times-Roman"/>
              </a:rPr>
              <a:t>) are entropies</a:t>
            </a:r>
            <a:endParaRPr lang="fa-IR" sz="1800" b="0" i="0" u="none" strike="noStrike" baseline="0" dirty="0">
              <a:latin typeface="Times-Roman"/>
            </a:endParaRPr>
          </a:p>
          <a:p>
            <a:pPr algn="l"/>
            <a:r>
              <a:rPr lang="en-US" sz="1800" b="0" i="1" u="none" strike="noStrike" baseline="0" dirty="0">
                <a:latin typeface="Times-Italic"/>
              </a:rPr>
              <a:t>CN </a:t>
            </a:r>
            <a:r>
              <a:rPr lang="en-US" sz="1800" b="0" i="0" u="none" strike="noStrike" baseline="0" dirty="0">
                <a:latin typeface="Times-Roman"/>
              </a:rPr>
              <a:t>is high when the integration of the system is high</a:t>
            </a:r>
            <a:r>
              <a:rPr lang="fa-IR" sz="1800" b="0" i="0" u="none" strike="noStrike" baseline="0" dirty="0">
                <a:latin typeface="Times-Roman"/>
              </a:rPr>
              <a:t> </a:t>
            </a:r>
            <a:r>
              <a:rPr lang="en-US" sz="1800" b="0" i="0" u="none" strike="noStrike" baseline="0" dirty="0">
                <a:latin typeface="Times-Roman"/>
              </a:rPr>
              <a:t>and at the same time the average integration for small subsets is lower than</a:t>
            </a:r>
            <a:r>
              <a:rPr lang="fa-IR" sz="1800" b="0" i="0" u="none" strike="noStrike" baseline="0" dirty="0">
                <a:latin typeface="Times-Roman"/>
              </a:rPr>
              <a:t> </a:t>
            </a:r>
            <a:r>
              <a:rPr lang="en-US" sz="1800" b="0" i="0" u="none" strike="noStrike" baseline="0" dirty="0">
                <a:latin typeface="Times-Roman"/>
              </a:rPr>
              <a:t>would be expected from a linear increase over increasing subset size</a:t>
            </a:r>
          </a:p>
          <a:p>
            <a:pPr algn="l"/>
            <a:r>
              <a:rPr lang="en-US" sz="1800" b="0" i="0" u="none" strike="noStrike" baseline="0" dirty="0">
                <a:solidFill>
                  <a:srgbClr val="000000"/>
                </a:solidFill>
                <a:latin typeface="Times-Roman"/>
              </a:rPr>
              <a:t>Neural Complexity by ANOVA</a:t>
            </a:r>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4199481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b="0" i="0" u="none" strike="noStrike" baseline="0" dirty="0">
                <a:latin typeface="Times-Roman"/>
              </a:rPr>
              <a:t>activity. Artifact-free EEG recordings of 4,096</a:t>
            </a:r>
            <a:r>
              <a:rPr lang="fa-IR" sz="1800" b="0" i="0" u="none" strike="noStrike" baseline="0" dirty="0">
                <a:latin typeface="Times-Roman"/>
              </a:rPr>
              <a:t> </a:t>
            </a:r>
            <a:r>
              <a:rPr lang="en-US" sz="1800" b="0" i="0" u="none" strike="noStrike" baseline="0" dirty="0">
                <a:latin typeface="Times-Roman"/>
              </a:rPr>
              <a:t>data points (16 s) were used for the analysis.</a:t>
            </a:r>
          </a:p>
          <a:p>
            <a:pPr algn="l"/>
            <a:r>
              <a:rPr lang="en-US" sz="1800" b="0" i="0" u="none" strike="noStrike" baseline="0" dirty="0">
                <a:latin typeface="Times-Roman"/>
              </a:rPr>
              <a:t>integration has a maximum value when the elements of a subset are completely dependency; and, if the elements are statistically independent, the integration is zero.</a:t>
            </a:r>
          </a:p>
          <a:p>
            <a:pPr algn="l"/>
            <a:r>
              <a:rPr lang="en-US" sz="1800" b="0" i="1" u="none" strike="noStrike" baseline="0" dirty="0">
                <a:latin typeface="Times-Italic"/>
              </a:rPr>
              <a:t>H</a:t>
            </a:r>
            <a:r>
              <a:rPr lang="en-US" sz="1800" b="0" i="0" u="none" strike="noStrike" baseline="0" dirty="0">
                <a:latin typeface="Times-Roman"/>
              </a:rPr>
              <a:t>(</a:t>
            </a:r>
            <a:r>
              <a:rPr lang="en-US" sz="1800" b="0" i="1" u="none" strike="noStrike" baseline="0" dirty="0">
                <a:latin typeface="Times-Italic"/>
              </a:rPr>
              <a:t>X</a:t>
            </a:r>
            <a:r>
              <a:rPr lang="en-US" sz="1800" b="0" i="0" u="none" strike="noStrike" baseline="0" dirty="0">
                <a:latin typeface="Times-Roman"/>
              </a:rPr>
              <a:t>) are entropies</a:t>
            </a:r>
            <a:endParaRPr lang="fa-IR" sz="1800" b="0" i="0" u="none" strike="noStrike" baseline="0" dirty="0">
              <a:latin typeface="Times-Roman"/>
            </a:endParaRPr>
          </a:p>
          <a:p>
            <a:pPr algn="l"/>
            <a:r>
              <a:rPr lang="en-US" sz="1800" b="0" i="1" u="none" strike="noStrike" baseline="0" dirty="0">
                <a:latin typeface="Times-Italic"/>
              </a:rPr>
              <a:t>CN </a:t>
            </a:r>
            <a:r>
              <a:rPr lang="en-US" sz="1800" b="0" i="0" u="none" strike="noStrike" baseline="0" dirty="0">
                <a:latin typeface="Times-Roman"/>
              </a:rPr>
              <a:t>is high when the integration of the system is high</a:t>
            </a:r>
            <a:r>
              <a:rPr lang="fa-IR" sz="1800" b="0" i="0" u="none" strike="noStrike" baseline="0" dirty="0">
                <a:latin typeface="Times-Roman"/>
              </a:rPr>
              <a:t> </a:t>
            </a:r>
            <a:r>
              <a:rPr lang="en-US" sz="1800" b="0" i="0" u="none" strike="noStrike" baseline="0" dirty="0">
                <a:latin typeface="Times-Roman"/>
              </a:rPr>
              <a:t>and at the same time the average integration for small subsets is lower than</a:t>
            </a:r>
            <a:r>
              <a:rPr lang="fa-IR" sz="1800" b="0" i="0" u="none" strike="noStrike" baseline="0" dirty="0">
                <a:latin typeface="Times-Roman"/>
              </a:rPr>
              <a:t> </a:t>
            </a:r>
            <a:r>
              <a:rPr lang="en-US" sz="1800" b="0" i="0" u="none" strike="noStrike" baseline="0" dirty="0">
                <a:latin typeface="Times-Roman"/>
              </a:rPr>
              <a:t>would be expected from a linear increase over increasing subset size</a:t>
            </a:r>
          </a:p>
          <a:p>
            <a:pPr algn="l"/>
            <a:r>
              <a:rPr lang="en-US" sz="1800" b="0" i="0" u="none" strike="noStrike" baseline="0" dirty="0">
                <a:solidFill>
                  <a:srgbClr val="000000"/>
                </a:solidFill>
                <a:latin typeface="Times-Roman"/>
              </a:rPr>
              <a:t>Neural Complexity by ANOVA</a:t>
            </a:r>
            <a:endParaRPr lang="fr-FR" sz="1800" b="0" i="0" u="none" strike="noStrike" baseline="0" dirty="0">
              <a:solidFill>
                <a:srgbClr val="000000"/>
              </a:solidFill>
              <a:latin typeface="Garamond" panose="02020404030301010803" pitchFamily="18" charset="0"/>
            </a:endParaRPr>
          </a:p>
        </p:txBody>
      </p:sp>
    </p:spTree>
    <p:extLst>
      <p:ext uri="{BB962C8B-B14F-4D97-AF65-F5344CB8AC3E}">
        <p14:creationId xmlns:p14="http://schemas.microsoft.com/office/powerpoint/2010/main" val="835173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r" rtl="1"/>
            <a:r>
              <a:rPr lang="fa-IR" dirty="0"/>
              <a:t>تفاوت نسخه های در تعداد آیتم ها</a:t>
            </a:r>
          </a:p>
          <a:p>
            <a:pPr algn="r" rtl="1"/>
            <a:r>
              <a:rPr lang="fa-IR" dirty="0"/>
              <a:t>هیچگونه دخل و تصرفی توسط گیرنده وجود ندارد.</a:t>
            </a:r>
          </a:p>
        </p:txBody>
      </p:sp>
    </p:spTree>
    <p:extLst>
      <p:ext uri="{BB962C8B-B14F-4D97-AF65-F5344CB8AC3E}">
        <p14:creationId xmlns:p14="http://schemas.microsoft.com/office/powerpoint/2010/main" val="1086225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r" rtl="1">
              <a:buNone/>
            </a:pPr>
            <a:endParaRPr lang="fa-IR" dirty="0"/>
          </a:p>
        </p:txBody>
      </p:sp>
    </p:spTree>
    <p:extLst>
      <p:ext uri="{BB962C8B-B14F-4D97-AF65-F5344CB8AC3E}">
        <p14:creationId xmlns:p14="http://schemas.microsoft.com/office/powerpoint/2010/main" val="4205443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r" rtl="1">
              <a:buNone/>
            </a:pPr>
            <a:endParaRPr lang="en-US" dirty="0"/>
          </a:p>
        </p:txBody>
      </p:sp>
    </p:spTree>
    <p:extLst>
      <p:ext uri="{BB962C8B-B14F-4D97-AF65-F5344CB8AC3E}">
        <p14:creationId xmlns:p14="http://schemas.microsoft.com/office/powerpoint/2010/main" val="3254331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75fc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75fc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حالا تا اینجا فهمیدیم که هوش رو چطور کمی سازی میکنن</a:t>
            </a:r>
          </a:p>
          <a:p>
            <a:pPr marL="0" lvl="0" indent="0" algn="r" rtl="1">
              <a:spcBef>
                <a:spcPts val="0"/>
              </a:spcBef>
              <a:spcAft>
                <a:spcPts val="0"/>
              </a:spcAft>
              <a:buNone/>
            </a:pPr>
            <a:r>
              <a:rPr lang="fa-IR" dirty="0"/>
              <a:t>میخوایم بفهمیم رابطه سیگنال های دریافتی از مغز با ضریب هوشی را بسنجیم</a:t>
            </a:r>
          </a:p>
          <a:p>
            <a:pPr marL="0" lvl="0" indent="0" algn="r" rtl="1">
              <a:spcBef>
                <a:spcPts val="0"/>
              </a:spcBef>
              <a:spcAft>
                <a:spcPts val="0"/>
              </a:spcAft>
              <a:buNone/>
            </a:pPr>
            <a:r>
              <a:rPr lang="fa-IR" dirty="0"/>
              <a:t>این مسئله تبدیل به مسئله </a:t>
            </a:r>
            <a:r>
              <a:rPr lang="en-US" dirty="0"/>
              <a:t>Classification </a:t>
            </a:r>
            <a:r>
              <a:rPr lang="fa-IR" dirty="0"/>
              <a:t>ویا </a:t>
            </a:r>
          </a:p>
        </p:txBody>
      </p:sp>
    </p:spTree>
    <p:extLst>
      <p:ext uri="{BB962C8B-B14F-4D97-AF65-F5344CB8AC3E}">
        <p14:creationId xmlns:p14="http://schemas.microsoft.com/office/powerpoint/2010/main" val="4264170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c6f75fce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c6f75fce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fa-IR" dirty="0"/>
              <a:t>به چه چیز هایی باید توجه بشه؟</a:t>
            </a:r>
          </a:p>
        </p:txBody>
      </p:sp>
    </p:spTree>
    <p:extLst>
      <p:ext uri="{BB962C8B-B14F-4D97-AF65-F5344CB8AC3E}">
        <p14:creationId xmlns:p14="http://schemas.microsoft.com/office/powerpoint/2010/main" val="229028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75fce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0" i="0" u="none" strike="noStrike" baseline="0" dirty="0">
                    <a:latin typeface="NimbusRomNo9L-Regu"/>
                  </a:rPr>
                  <a:t>graph convolutional neural network  </a:t>
                </a:r>
                <a:r>
                  <a:rPr lang="en-US" sz="1800" b="0" i="0" u="none" strike="noStrike" baseline="0" dirty="0">
                    <a:latin typeface="NimbusRomNo9L-Regu"/>
                    <a:sym typeface="Wingdings" panose="05000000000000000000" pitchFamily="2" charset="2"/>
                  </a:rPr>
                  <a:t> Analyze </a:t>
                </a:r>
                <a:r>
                  <a:rPr lang="en-US" sz="1800" b="0" i="0" u="none" strike="noStrike" baseline="0" dirty="0">
                    <a:latin typeface="NimbusRomNo9L-Regu"/>
                  </a:rPr>
                  <a:t>in a non-Euclidean domain</a:t>
                </a:r>
              </a:p>
              <a:p>
                <a:pPr algn="l" rtl="0"/>
                <a:endParaRPr lang="fr-FR" sz="1800" b="0" i="0" u="none" strike="noStrike" baseline="0" dirty="0">
                  <a:solidFill>
                    <a:srgbClr val="000000"/>
                  </a:solidFill>
                  <a:latin typeface="Garamond" panose="02020404030301010803" pitchFamily="18" charset="0"/>
                </a:endParaRPr>
              </a:p>
            </p:txBody>
          </p:sp>
        </mc:Choice>
        <mc:Fallback xmlns="">
          <p:sp>
            <p:nvSpPr>
              <p:cNvPr id="73" name="Google Shape;73;gc6f75fce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r>
                  <a:rPr lang="en-US" sz="1800" b="1" i="0" u="none" strike="noStrike" baseline="0" dirty="0">
                    <a:latin typeface="SmtnmyCorbel-Bold"/>
                  </a:rPr>
                  <a:t>The phase slope index estimated the magnitude of information flow between all electrode</a:t>
                </a:r>
                <a:r>
                  <a:rPr lang="fa-IR" sz="1800" b="1" i="0" u="none" strike="noStrike" baseline="0" dirty="0">
                    <a:latin typeface="SmtnmyCorbel-Bold"/>
                  </a:rPr>
                  <a:t> </a:t>
                </a:r>
                <a:r>
                  <a:rPr lang="en-US" sz="1800" b="1" i="0" u="none" strike="noStrike" baseline="0" dirty="0">
                    <a:latin typeface="SmtnmyCorbel-Bold"/>
                  </a:rPr>
                  <a:t>combinations for difference frequency bands. </a:t>
                </a:r>
                <a:endParaRPr lang="fa-IR" sz="1800" b="1" i="0" u="none" strike="noStrike" baseline="0" dirty="0">
                  <a:latin typeface="SmtnmyCorbel-Bold"/>
                </a:endParaRPr>
              </a:p>
              <a:p>
                <a:pPr algn="r" rtl="1"/>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که هرکدام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PSI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بین هر 2 کانال و در هریک از باند‌های فرکانسی دلتا، تتا، آلفا1(10-8 هرتز)، آلفا2(13-10هرتز)، بتا1(15-13 هرتز)، بتا2(18-15 هرتز)، بتا3(25-18 هرتز)، بالاتر از بتا(30-25 هرتز) محاسبه شده است. </a:t>
                </a:r>
                <a:endParaRPr lang="en-US"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صورتیکه 0&lt;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0&gt;</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قبل از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 و سیگنال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j</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سیگنال </a:t>
                </a:r>
                <a:r>
                  <a:rPr lang="en-US" sz="1800" dirty="0" err="1">
                    <a:effectLst/>
                    <a:latin typeface="Times New Roman" panose="02020603050405020304" pitchFamily="18" charset="0"/>
                    <a:ea typeface="Times New Roman" panose="02020603050405020304" pitchFamily="18" charset="0"/>
                    <a:cs typeface="B Nazanin" panose="00000400000000000000" pitchFamily="2" charset="-78"/>
                  </a:rPr>
                  <a:t>i</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را هدایت می‌کند. در صورتیکه تقریبا 0=</a:t>
                </a:r>
                <a:r>
                  <a:rPr lang="ar-BH" sz="1800" i="0">
                    <a:effectLst/>
                    <a:latin typeface="Cambria Math" panose="02040503050406030204" pitchFamily="18" charset="0"/>
                    <a:ea typeface="Calibri" panose="020F0502020204030204" pitchFamily="34" charset="0"/>
                    <a:cs typeface="Cambria Math" panose="02040503050406030204" pitchFamily="18" charset="0"/>
                  </a:rPr>
                  <a:t>𝜓</a:t>
                </a:r>
                <a:r>
                  <a:rPr lang="en-US" sz="1800" i="0">
                    <a:effectLst/>
                    <a:latin typeface="Cambria Math" panose="02040503050406030204" pitchFamily="18" charset="0"/>
                    <a:ea typeface="Calibri" panose="020F0502020204030204" pitchFamily="34" charset="0"/>
                    <a:cs typeface="Cambria Math" panose="02040503050406030204" pitchFamily="18" charset="0"/>
                  </a:rPr>
                  <a:t>_</a:t>
                </a:r>
                <a:r>
                  <a:rPr lang="en-US" sz="1800" i="0">
                    <a:effectLst/>
                    <a:latin typeface="Cambria Math" panose="02040503050406030204" pitchFamily="18" charset="0"/>
                    <a:ea typeface="Calibri" panose="020F0502020204030204" pitchFamily="34" charset="0"/>
                    <a:cs typeface="B Nazanin" panose="00000400000000000000" pitchFamily="2" charset="-78"/>
                  </a:rPr>
                  <a:t>𝑖𝑗</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Volume Conduction</a:t>
                </a:r>
                <a:r>
                  <a:rPr lang="ar-BH" sz="1800" dirty="0">
                    <a:effectLst/>
                    <a:latin typeface="Times New Roman" panose="02020603050405020304" pitchFamily="18" charset="0"/>
                    <a:ea typeface="Times New Roman" panose="02020603050405020304" pitchFamily="18" charset="0"/>
                    <a:cs typeface="B Nazanin" panose="00000400000000000000" pitchFamily="2" charset="-78"/>
                  </a:rPr>
                  <a:t> رخ داده است.</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457200" marR="0" lvl="0" indent="-317500" algn="r" defTabSz="914400" rtl="1" eaLnBrk="1" fontAlgn="auto" latinLnBrk="0" hangingPunct="1">
                  <a:lnSpc>
                    <a:spcPct val="100000"/>
                  </a:lnSpc>
                  <a:spcBef>
                    <a:spcPts val="0"/>
                  </a:spcBef>
                  <a:spcAft>
                    <a:spcPts val="0"/>
                  </a:spcAft>
                  <a:buClr>
                    <a:srgbClr val="000000"/>
                  </a:buClr>
                  <a:buSzPts val="1400"/>
                  <a:buFont typeface="Arial"/>
                  <a:buChar char="●"/>
                  <a:tabLst/>
                  <a:defRPr/>
                </a:pPr>
                <a:r>
                  <a:rPr lang="fa-IR" sz="1800" dirty="0">
                    <a:effectLst/>
                    <a:latin typeface="Times New Roman" panose="02020603050405020304" pitchFamily="18" charset="0"/>
                    <a:ea typeface="Calibri" panose="020F0502020204030204" pitchFamily="34" charset="0"/>
                    <a:cs typeface="B Nazanin" panose="00000400000000000000" pitchFamily="2" charset="-78"/>
                  </a:rPr>
                  <a:t>1368 متغیر به 124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T-test</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به 42 متغیر از طریق </a:t>
                </a:r>
                <a:r>
                  <a:rPr lang="en-US" sz="1800" dirty="0">
                    <a:effectLst/>
                    <a:latin typeface="Times New Roman" panose="02020603050405020304" pitchFamily="18" charset="0"/>
                    <a:ea typeface="Calibri" panose="020F0502020204030204" pitchFamily="34" charset="0"/>
                    <a:cs typeface="B Nazanin" panose="00000400000000000000" pitchFamily="2" charset="-78"/>
                  </a:rPr>
                  <a:t>Step-wise Discriminant Analysis</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متغیر رسیدند</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139700" indent="0" algn="r" rtl="1">
                  <a:buNone/>
                </a:pPr>
                <a:r>
                  <a:rPr lang="fa-IR" sz="1800" b="0" i="0" u="none" strike="noStrike" baseline="0" dirty="0">
                    <a:solidFill>
                      <a:srgbClr val="000000"/>
                    </a:solidFill>
                    <a:latin typeface="Garamond" panose="02020404030301010803" pitchFamily="18" charset="0"/>
                  </a:rPr>
                  <a:t>اندازه اینفورمیشن فلو با هوش رابطه معکوس دارد مخصوصا در باند های آلفا و بتا </a:t>
                </a:r>
                <a:endParaRPr lang="fr-FR" sz="1800" b="0" i="0" u="none" strike="noStrike" baseline="0" dirty="0">
                  <a:solidFill>
                    <a:srgbClr val="000000"/>
                  </a:solidFill>
                  <a:latin typeface="Garamond" panose="02020404030301010803" pitchFamily="18" charset="0"/>
                </a:endParaRPr>
              </a:p>
            </p:txBody>
          </p:sp>
        </mc:Fallback>
      </mc:AlternateContent>
    </p:spTree>
    <p:extLst>
      <p:ext uri="{BB962C8B-B14F-4D97-AF65-F5344CB8AC3E}">
        <p14:creationId xmlns:p14="http://schemas.microsoft.com/office/powerpoint/2010/main" val="181262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495778" y="720650"/>
            <a:ext cx="6152444" cy="14574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fa-IR" dirty="0">
                <a:latin typeface="Bn"/>
                <a:cs typeface="B Nazanin" panose="00000400000000000000" pitchFamily="2" charset="-78"/>
              </a:rPr>
              <a:t>تخمین </a:t>
            </a:r>
            <a:r>
              <a:rPr lang="en" sz="3800" dirty="0">
                <a:latin typeface="Times New Roman" panose="02020603050405020304" pitchFamily="18" charset="0"/>
                <a:cs typeface="Times New Roman" panose="02020603050405020304" pitchFamily="18" charset="0"/>
              </a:rPr>
              <a:t>IQ</a:t>
            </a:r>
            <a:r>
              <a:rPr lang="fa-IR" dirty="0">
                <a:latin typeface="Bn"/>
                <a:cs typeface="B Nazanin" panose="00000400000000000000" pitchFamily="2" charset="-78"/>
              </a:rPr>
              <a:t> </a:t>
            </a:r>
            <a:r>
              <a:rPr lang="en" dirty="0">
                <a:latin typeface="Bn"/>
                <a:cs typeface="B Nazanin" panose="00000400000000000000" pitchFamily="2" charset="-78"/>
              </a:rPr>
              <a:t>از روی سیگنال</a:t>
            </a:r>
            <a:r>
              <a:rPr lang="fa-IR" dirty="0">
                <a:latin typeface="Bn"/>
                <a:cs typeface="B Nazanin" panose="00000400000000000000" pitchFamily="2" charset="-78"/>
              </a:rPr>
              <a:t>‌</a:t>
            </a:r>
            <a:r>
              <a:rPr lang="en" dirty="0">
                <a:latin typeface="Bn"/>
                <a:cs typeface="B Nazanin" panose="00000400000000000000" pitchFamily="2" charset="-78"/>
              </a:rPr>
              <a:t>های مغزی</a:t>
            </a:r>
            <a:endParaRPr dirty="0">
              <a:latin typeface="Bn"/>
              <a:cs typeface="B Nazanin" panose="00000400000000000000" pitchFamily="2" charset="-78"/>
            </a:endParaRPr>
          </a:p>
        </p:txBody>
      </p:sp>
      <p:sp>
        <p:nvSpPr>
          <p:cNvPr id="64" name="Google Shape;64;p13"/>
          <p:cNvSpPr txBox="1">
            <a:spLocks noGrp="1"/>
          </p:cNvSpPr>
          <p:nvPr>
            <p:ph type="subTitle" idx="1"/>
          </p:nvPr>
        </p:nvSpPr>
        <p:spPr>
          <a:xfrm>
            <a:off x="1680300" y="3484338"/>
            <a:ext cx="5783400" cy="90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a-IR" dirty="0">
                <a:cs typeface="B Nazanin" panose="00000400000000000000" pitchFamily="2" charset="-78"/>
              </a:rPr>
              <a:t>ارائه پروژه 1</a:t>
            </a:r>
          </a:p>
          <a:p>
            <a:pPr marL="0" lvl="0" indent="0" algn="r" rtl="0">
              <a:spcBef>
                <a:spcPts val="0"/>
              </a:spcBef>
              <a:spcAft>
                <a:spcPts val="0"/>
              </a:spcAft>
              <a:buNone/>
            </a:pPr>
            <a:r>
              <a:rPr lang="fa-IR" dirty="0">
                <a:cs typeface="B Nazanin" panose="00000400000000000000" pitchFamily="2" charset="-78"/>
              </a:rPr>
              <a:t>استاد پروژه: جناب دکتر شمس‌اللّهی</a:t>
            </a:r>
            <a:endParaRPr dirty="0">
              <a:cs typeface="B Nazanin" panose="00000400000000000000" pitchFamily="2" charset="-78"/>
            </a:endParaRPr>
          </a:p>
        </p:txBody>
      </p:sp>
      <p:sp>
        <p:nvSpPr>
          <p:cNvPr id="4" name="Google Shape;64;p13">
            <a:extLst>
              <a:ext uri="{FF2B5EF4-FFF2-40B4-BE49-F238E27FC236}">
                <a16:creationId xmlns:a16="http://schemas.microsoft.com/office/drawing/2014/main" id="{ED9D1E2B-6D97-4F1A-8C61-400ADF9F9E7F}"/>
              </a:ext>
            </a:extLst>
          </p:cNvPr>
          <p:cNvSpPr txBox="1">
            <a:spLocks/>
          </p:cNvSpPr>
          <p:nvPr/>
        </p:nvSpPr>
        <p:spPr>
          <a:xfrm>
            <a:off x="1680300" y="2856089"/>
            <a:ext cx="5783400" cy="6133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2pPr>
            <a:lvl3pPr marL="1371600" marR="0" lvl="2"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3pPr>
            <a:lvl4pPr marL="1828800" marR="0" lvl="3"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4pPr>
            <a:lvl5pPr marL="2286000" marR="0" lvl="4"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5pPr>
            <a:lvl6pPr marL="2743200" marR="0" lvl="5"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6pPr>
            <a:lvl7pPr marL="3200400" marR="0" lvl="6"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7pPr>
            <a:lvl8pPr marL="3657600" marR="0" lvl="7"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8pPr>
            <a:lvl9pPr marL="4114800" marR="0" lvl="8"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9pPr>
          </a:lstStyle>
          <a:p>
            <a:pPr marL="0" indent="0"/>
            <a:r>
              <a:rPr lang="fa-IR" dirty="0">
                <a:solidFill>
                  <a:schemeClr val="tx2">
                    <a:lumMod val="90000"/>
                  </a:schemeClr>
                </a:solidFill>
                <a:cs typeface="B Nazanin" panose="00000400000000000000" pitchFamily="2" charset="-78"/>
              </a:rPr>
              <a:t>ارسلان فیروزی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A Graph Deep Learning Model for the Classification of Groups with Different IQ Using Resting Sate fMRI</a:t>
            </a:r>
            <a:endParaRPr sz="3200" dirty="0">
              <a:cs typeface="B Nazanin" panose="00000400000000000000" pitchFamily="2" charset="-78"/>
            </a:endParaRPr>
          </a:p>
        </p:txBody>
      </p:sp>
      <p:pic>
        <p:nvPicPr>
          <p:cNvPr id="3" name="Picture 2">
            <a:extLst>
              <a:ext uri="{FF2B5EF4-FFF2-40B4-BE49-F238E27FC236}">
                <a16:creationId xmlns:a16="http://schemas.microsoft.com/office/drawing/2014/main" id="{8A4F4FEB-2925-4321-9256-76C8C12CFD5B}"/>
              </a:ext>
            </a:extLst>
          </p:cNvPr>
          <p:cNvPicPr>
            <a:picLocks noChangeAspect="1"/>
          </p:cNvPicPr>
          <p:nvPr/>
        </p:nvPicPr>
        <p:blipFill rotWithShape="1">
          <a:blip r:embed="rId3"/>
          <a:srcRect l="1996" r="1944" b="44226"/>
          <a:stretch/>
        </p:blipFill>
        <p:spPr>
          <a:xfrm>
            <a:off x="372982" y="1495727"/>
            <a:ext cx="5029200" cy="2775484"/>
          </a:xfrm>
          <a:prstGeom prst="rect">
            <a:avLst/>
          </a:prstGeom>
        </p:spPr>
      </p:pic>
      <p:pic>
        <p:nvPicPr>
          <p:cNvPr id="8" name="Picture 7">
            <a:extLst>
              <a:ext uri="{FF2B5EF4-FFF2-40B4-BE49-F238E27FC236}">
                <a16:creationId xmlns:a16="http://schemas.microsoft.com/office/drawing/2014/main" id="{700126FF-3FB2-4468-830A-F734A7D44308}"/>
              </a:ext>
            </a:extLst>
          </p:cNvPr>
          <p:cNvPicPr>
            <a:picLocks noChangeAspect="1"/>
          </p:cNvPicPr>
          <p:nvPr/>
        </p:nvPicPr>
        <p:blipFill rotWithShape="1">
          <a:blip r:embed="rId3"/>
          <a:srcRect l="1903" t="69304" r="996"/>
          <a:stretch/>
        </p:blipFill>
        <p:spPr>
          <a:xfrm>
            <a:off x="5546561" y="2422388"/>
            <a:ext cx="3392905" cy="904548"/>
          </a:xfrm>
          <a:prstGeom prst="rect">
            <a:avLst/>
          </a:prstGeom>
        </p:spPr>
      </p:pic>
    </p:spTree>
    <p:extLst>
      <p:ext uri="{BB962C8B-B14F-4D97-AF65-F5344CB8AC3E}">
        <p14:creationId xmlns:p14="http://schemas.microsoft.com/office/powerpoint/2010/main" val="3477300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A Graph Deep Learning Model for the Classification of Groups with Different IQ Using Resting Sate fMRI</a:t>
            </a:r>
            <a:endParaRPr sz="3200" dirty="0">
              <a:cs typeface="B Nazanin" panose="00000400000000000000" pitchFamily="2" charset="-78"/>
            </a:endParaRPr>
          </a:p>
        </p:txBody>
      </p:sp>
      <p:pic>
        <p:nvPicPr>
          <p:cNvPr id="7" name="Picture 6">
            <a:extLst>
              <a:ext uri="{FF2B5EF4-FFF2-40B4-BE49-F238E27FC236}">
                <a16:creationId xmlns:a16="http://schemas.microsoft.com/office/drawing/2014/main" id="{13373508-D216-4BF1-8D52-8748F9B5D34E}"/>
              </a:ext>
            </a:extLst>
          </p:cNvPr>
          <p:cNvPicPr>
            <a:picLocks noChangeAspect="1"/>
          </p:cNvPicPr>
          <p:nvPr/>
        </p:nvPicPr>
        <p:blipFill>
          <a:blip r:embed="rId3"/>
          <a:stretch>
            <a:fillRect/>
          </a:stretch>
        </p:blipFill>
        <p:spPr>
          <a:xfrm>
            <a:off x="790147" y="1371432"/>
            <a:ext cx="7563706" cy="1046133"/>
          </a:xfrm>
          <a:prstGeom prst="rect">
            <a:avLst/>
          </a:prstGeom>
        </p:spPr>
      </p:pic>
      <p:pic>
        <p:nvPicPr>
          <p:cNvPr id="4" name="Picture 3">
            <a:extLst>
              <a:ext uri="{FF2B5EF4-FFF2-40B4-BE49-F238E27FC236}">
                <a16:creationId xmlns:a16="http://schemas.microsoft.com/office/drawing/2014/main" id="{1A346980-BD22-4F12-B7CE-F96CE5CDD32C}"/>
              </a:ext>
            </a:extLst>
          </p:cNvPr>
          <p:cNvPicPr>
            <a:picLocks noChangeAspect="1"/>
          </p:cNvPicPr>
          <p:nvPr/>
        </p:nvPicPr>
        <p:blipFill>
          <a:blip r:embed="rId4"/>
          <a:stretch>
            <a:fillRect/>
          </a:stretch>
        </p:blipFill>
        <p:spPr>
          <a:xfrm>
            <a:off x="2590836" y="2363908"/>
            <a:ext cx="3962327" cy="2633816"/>
          </a:xfrm>
          <a:prstGeom prst="rect">
            <a:avLst/>
          </a:prstGeom>
        </p:spPr>
      </p:pic>
    </p:spTree>
    <p:extLst>
      <p:ext uri="{BB962C8B-B14F-4D97-AF65-F5344CB8AC3E}">
        <p14:creationId xmlns:p14="http://schemas.microsoft.com/office/powerpoint/2010/main" val="716864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A Manifold Regularized Multi-Task Learning Model for IQ Prediction from Two fMRI Paradigms</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داده برداری:</a:t>
            </a:r>
          </a:p>
          <a:p>
            <a:pPr marL="285750" indent="-285750" algn="r" rtl="1">
              <a:spcAft>
                <a:spcPts val="1600"/>
              </a:spcAft>
            </a:pPr>
            <a:r>
              <a:rPr lang="fa-IR" dirty="0">
                <a:cs typeface="B Nazanin" panose="00000400000000000000" pitchFamily="2" charset="-78"/>
              </a:rPr>
              <a:t>355 فرد</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Wide Range Achievement Test</a:t>
            </a:r>
            <a:r>
              <a:rPr lang="fa-IR" sz="1600" dirty="0">
                <a:latin typeface="Times New Roman" panose="02020603050405020304" pitchFamily="18" charset="0"/>
                <a:cs typeface="Times New Roman" panose="02020603050405020304" pitchFamily="18" charset="0"/>
              </a:rPr>
              <a:t> </a:t>
            </a:r>
            <a:r>
              <a:rPr lang="fa-IR" dirty="0">
                <a:cs typeface="B Nazanin" panose="00000400000000000000" pitchFamily="2" charset="-78"/>
              </a:rPr>
              <a:t>(</a:t>
            </a:r>
            <a:r>
              <a:rPr lang="en-US" sz="1600" dirty="0">
                <a:latin typeface="Times New Roman" panose="02020603050405020304" pitchFamily="18" charset="0"/>
                <a:cs typeface="Times New Roman" panose="02020603050405020304" pitchFamily="18" charset="0"/>
              </a:rPr>
              <a:t>WRAT</a:t>
            </a:r>
            <a:r>
              <a:rPr lang="fa-IR" dirty="0">
                <a:cs typeface="B Nazanin" panose="00000400000000000000" pitchFamily="2" charset="-78"/>
              </a:rPr>
              <a:t>)</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Resting State</a:t>
            </a:r>
          </a:p>
          <a:p>
            <a:pPr marL="285750" indent="-285750" algn="r" rtl="1">
              <a:spcAft>
                <a:spcPts val="1600"/>
              </a:spcAft>
            </a:pPr>
            <a:endParaRPr lang="en-US" dirty="0">
              <a:cs typeface="B Nazanin" panose="00000400000000000000" pitchFamily="2" charset="-78"/>
            </a:endParaRPr>
          </a:p>
          <a:p>
            <a:pPr marL="285750" indent="-285750" algn="r" rtl="1">
              <a:spcAft>
                <a:spcPts val="1600"/>
              </a:spcAft>
            </a:pPr>
            <a:endParaRPr lang="fa-IR" dirty="0">
              <a:cs typeface="B Nazanin" panose="00000400000000000000" pitchFamily="2" charset="-78"/>
            </a:endParaRPr>
          </a:p>
        </p:txBody>
      </p:sp>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1"/>
            <a:ext cx="4545047"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Regression </a:t>
            </a: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GCN</a:t>
            </a: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FC-based Analysis</a:t>
            </a: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MTL ( Classical Multi-Task Learning)</a:t>
            </a: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M2TL (Manifold Regularized Multi-Task Learning)</a:t>
            </a:r>
            <a:endParaRPr lang="fa-IR" sz="1600" dirty="0">
              <a:latin typeface="Times New Roman" panose="02020603050405020304" pitchFamily="18" charset="0"/>
              <a:ea typeface="Calibri" panose="020F0502020204030204" pitchFamily="34" charset="0"/>
              <a:cs typeface="B Nazanin" panose="00000400000000000000" pitchFamily="2" charset="-78"/>
            </a:endParaRP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NM2TL (New M2TL)</a:t>
            </a:r>
          </a:p>
          <a:p>
            <a:pPr marL="114300" indent="0">
              <a:lnSpc>
                <a:spcPct val="150000"/>
              </a:lnSpc>
              <a:buNone/>
            </a:pPr>
            <a:endParaRPr lang="en-US" sz="800" dirty="0">
              <a:latin typeface="Times New Roman" panose="02020603050405020304" pitchFamily="18" charset="0"/>
              <a:ea typeface="Calibri" panose="020F0502020204030204" pitchFamily="34" charset="0"/>
              <a:cs typeface="B Nazanin" panose="00000400000000000000" pitchFamily="2" charset="-78"/>
            </a:endParaRPr>
          </a:p>
          <a:p>
            <a:pPr>
              <a:lnSpc>
                <a:spcPct val="150000"/>
              </a:lnSpc>
            </a:pPr>
            <a:endParaRPr lang="en-US" sz="1600" dirty="0">
              <a:effectLst/>
              <a:latin typeface="Times New Roman" panose="02020603050405020304" pitchFamily="18" charset="0"/>
              <a:ea typeface="Calibri" panose="020F0502020204030204" pitchFamily="34" charset="0"/>
              <a:cs typeface="B Nazanin" panose="00000400000000000000" pitchFamily="2" charset="-78"/>
            </a:endParaRPr>
          </a:p>
          <a:p>
            <a:pPr algn="ctr">
              <a:lnSpc>
                <a:spcPct val="150000"/>
              </a:lnSpc>
            </a:pPr>
            <a:endParaRPr lang="en-US" sz="1600" dirty="0">
              <a:effectLst/>
              <a:latin typeface="Times New Roman" panose="02020603050405020304" pitchFamily="18" charset="0"/>
              <a:ea typeface="Calibri" panose="020F0502020204030204" pitchFamily="34" charset="0"/>
              <a:cs typeface="B Nazanin" panose="00000400000000000000" pitchFamily="2" charset="-78"/>
            </a:endParaRPr>
          </a:p>
          <a:p>
            <a:pPr>
              <a:lnSpc>
                <a:spcPct val="150000"/>
              </a:lnSpc>
            </a:pPr>
            <a:endParaRPr lang="fa-IR" sz="1600" dirty="0">
              <a:effectLst/>
              <a:latin typeface="Times New Roman" panose="02020603050405020304" pitchFamily="18" charset="0"/>
              <a:ea typeface="Calibri" panose="020F0502020204030204" pitchFamily="34" charset="0"/>
              <a:cs typeface="B Nazanin" panose="00000400000000000000" pitchFamily="2" charset="-78"/>
            </a:endParaRPr>
          </a:p>
          <a:p>
            <a:pPr>
              <a:lnSpc>
                <a:spcPct val="150000"/>
              </a:lnSpc>
            </a:pPr>
            <a:endParaRPr lang="en-US" sz="1600" dirty="0">
              <a:effectLst/>
              <a:latin typeface="Times New Roman" panose="02020603050405020304" pitchFamily="18"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3826845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A Manifold Regularized Multi-Task Learning Model for IQ Prediction from Two fMRI Paradigms</a:t>
            </a:r>
            <a:endParaRPr sz="3200" dirty="0">
              <a:cs typeface="B Nazanin" panose="00000400000000000000" pitchFamily="2" charset="-78"/>
            </a:endParaRPr>
          </a:p>
        </p:txBody>
      </p:sp>
      <p:pic>
        <p:nvPicPr>
          <p:cNvPr id="8" name="Picture 7">
            <a:extLst>
              <a:ext uri="{FF2B5EF4-FFF2-40B4-BE49-F238E27FC236}">
                <a16:creationId xmlns:a16="http://schemas.microsoft.com/office/drawing/2014/main" id="{AE879D79-0CFC-46AF-94E8-F46BBA74A352}"/>
              </a:ext>
            </a:extLst>
          </p:cNvPr>
          <p:cNvPicPr>
            <a:picLocks noChangeAspect="1"/>
          </p:cNvPicPr>
          <p:nvPr/>
        </p:nvPicPr>
        <p:blipFill>
          <a:blip r:embed="rId3"/>
          <a:stretch>
            <a:fillRect/>
          </a:stretch>
        </p:blipFill>
        <p:spPr>
          <a:xfrm>
            <a:off x="918652" y="1481433"/>
            <a:ext cx="7306695" cy="3343742"/>
          </a:xfrm>
          <a:prstGeom prst="rect">
            <a:avLst/>
          </a:prstGeom>
        </p:spPr>
      </p:pic>
    </p:spTree>
    <p:extLst>
      <p:ext uri="{BB962C8B-B14F-4D97-AF65-F5344CB8AC3E}">
        <p14:creationId xmlns:p14="http://schemas.microsoft.com/office/powerpoint/2010/main" val="2984462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A Manifold Regularized Multi-Task Learning Model for IQ Prediction from Two fMRI Paradigms</a:t>
            </a:r>
            <a:endParaRPr sz="3200" dirty="0">
              <a:cs typeface="B Nazanin" panose="00000400000000000000" pitchFamily="2" charset="-78"/>
            </a:endParaRPr>
          </a:p>
        </p:txBody>
      </p:sp>
      <p:pic>
        <p:nvPicPr>
          <p:cNvPr id="3" name="Picture 2">
            <a:extLst>
              <a:ext uri="{FF2B5EF4-FFF2-40B4-BE49-F238E27FC236}">
                <a16:creationId xmlns:a16="http://schemas.microsoft.com/office/drawing/2014/main" id="{A4F9C230-9C9E-447A-94D0-B708A37CA6DC}"/>
              </a:ext>
            </a:extLst>
          </p:cNvPr>
          <p:cNvPicPr>
            <a:picLocks noChangeAspect="1"/>
          </p:cNvPicPr>
          <p:nvPr/>
        </p:nvPicPr>
        <p:blipFill>
          <a:blip r:embed="rId3"/>
          <a:stretch>
            <a:fillRect/>
          </a:stretch>
        </p:blipFill>
        <p:spPr>
          <a:xfrm>
            <a:off x="5564298" y="1873200"/>
            <a:ext cx="3458058" cy="2495898"/>
          </a:xfrm>
          <a:prstGeom prst="rect">
            <a:avLst/>
          </a:prstGeom>
        </p:spPr>
      </p:pic>
      <p:pic>
        <p:nvPicPr>
          <p:cNvPr id="5" name="Picture 4">
            <a:extLst>
              <a:ext uri="{FF2B5EF4-FFF2-40B4-BE49-F238E27FC236}">
                <a16:creationId xmlns:a16="http://schemas.microsoft.com/office/drawing/2014/main" id="{DD64130A-DD23-45AF-A3A4-7DD84FEC451F}"/>
              </a:ext>
            </a:extLst>
          </p:cNvPr>
          <p:cNvPicPr>
            <a:picLocks noChangeAspect="1"/>
          </p:cNvPicPr>
          <p:nvPr/>
        </p:nvPicPr>
        <p:blipFill>
          <a:blip r:embed="rId4"/>
          <a:stretch>
            <a:fillRect/>
          </a:stretch>
        </p:blipFill>
        <p:spPr>
          <a:xfrm>
            <a:off x="203464" y="1754519"/>
            <a:ext cx="5324738" cy="2733260"/>
          </a:xfrm>
          <a:prstGeom prst="rect">
            <a:avLst/>
          </a:prstGeom>
        </p:spPr>
      </p:pic>
    </p:spTree>
    <p:extLst>
      <p:ext uri="{BB962C8B-B14F-4D97-AF65-F5344CB8AC3E}">
        <p14:creationId xmlns:p14="http://schemas.microsoft.com/office/powerpoint/2010/main" val="21657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b="0" i="0" u="none" strike="noStrike" baseline="0" dirty="0">
                <a:latin typeface="Times New Roman" panose="02020603050405020304" pitchFamily="18" charset="0"/>
                <a:cs typeface="B Nazanin" panose="00000400000000000000" pitchFamily="2" charset="-78"/>
              </a:rPr>
              <a:t>Cross-relational Study between Intelligence and Brain Asymmetry Abilities using EEG-Based IQ Classification Model</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latin typeface="Times New Roman" panose="02020603050405020304" pitchFamily="18" charset="0"/>
                <a:cs typeface="B Nazanin" panose="00000400000000000000" pitchFamily="2" charset="-78"/>
              </a:rPr>
              <a:t>داده برداری:</a:t>
            </a:r>
          </a:p>
          <a:p>
            <a:pPr marL="285750" indent="-285750" algn="r" rtl="1">
              <a:spcAft>
                <a:spcPts val="1600"/>
              </a:spcAft>
            </a:pPr>
            <a:r>
              <a:rPr lang="fa-IR" dirty="0">
                <a:latin typeface="Times New Roman" panose="02020603050405020304" pitchFamily="18" charset="0"/>
                <a:cs typeface="B Nazanin" panose="00000400000000000000" pitchFamily="2" charset="-78"/>
              </a:rPr>
              <a:t>51 فرد جوان (23 زن و میانگین 21.7)</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Resting-state</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Raven IQ Test</a:t>
            </a:r>
          </a:p>
          <a:p>
            <a:pPr marL="0" indent="0" algn="r" rtl="1">
              <a:spcAft>
                <a:spcPts val="1600"/>
              </a:spcAft>
              <a:buNone/>
            </a:pPr>
            <a:r>
              <a:rPr lang="fa-IR" dirty="0">
                <a:cs typeface="B Nazanin" panose="00000400000000000000" pitchFamily="2" charset="-78"/>
              </a:rPr>
              <a:t>دسته‌بندی افراد بر اساس </a:t>
            </a:r>
            <a:r>
              <a:rPr lang="en-US" sz="1600" dirty="0">
                <a:latin typeface="Times New Roman" panose="02020603050405020304" pitchFamily="18" charset="0"/>
                <a:cs typeface="Times New Roman" panose="02020603050405020304" pitchFamily="18" charset="0"/>
              </a:rPr>
              <a:t>IQ</a:t>
            </a:r>
            <a:r>
              <a:rPr lang="fa-IR" dirty="0">
                <a:cs typeface="B Nazanin" panose="00000400000000000000" pitchFamily="2" charset="-78"/>
              </a:rPr>
              <a:t> به سه دسته </a:t>
            </a:r>
            <a:r>
              <a:rPr lang="en-US" sz="1600" dirty="0">
                <a:latin typeface="Times New Roman" panose="02020603050405020304" pitchFamily="18" charset="0"/>
                <a:cs typeface="Times New Roman" panose="02020603050405020304" pitchFamily="18" charset="0"/>
              </a:rPr>
              <a:t>High</a:t>
            </a:r>
            <a:r>
              <a:rPr lang="fa-IR" dirty="0">
                <a:cs typeface="B Nazanin" panose="00000400000000000000" pitchFamily="2" charset="-78"/>
              </a:rPr>
              <a:t>، </a:t>
            </a:r>
            <a:r>
              <a:rPr lang="en-US" sz="1600" dirty="0">
                <a:latin typeface="Times New Roman" panose="02020603050405020304" pitchFamily="18" charset="0"/>
                <a:cs typeface="Times New Roman" panose="02020603050405020304" pitchFamily="18" charset="0"/>
              </a:rPr>
              <a:t>Medium</a:t>
            </a:r>
            <a:r>
              <a:rPr lang="fa-IR" dirty="0">
                <a:cs typeface="B Nazanin" panose="00000400000000000000" pitchFamily="2" charset="-78"/>
              </a:rPr>
              <a:t> و </a:t>
            </a:r>
            <a:r>
              <a:rPr lang="en-US" sz="1600" dirty="0">
                <a:latin typeface="Times New Roman" panose="02020603050405020304" pitchFamily="18" charset="0"/>
                <a:cs typeface="Times New Roman" panose="02020603050405020304" pitchFamily="18" charset="0"/>
              </a:rPr>
              <a:t>Low</a:t>
            </a:r>
            <a:endParaRPr lang="fa-IR" sz="1600" dirty="0">
              <a:latin typeface="Times New Roman" panose="02020603050405020304" pitchFamily="18" charset="0"/>
              <a:cs typeface="Times New Roman" panose="02020603050405020304" pitchFamily="18" charset="0"/>
            </a:endParaRPr>
          </a:p>
          <a:p>
            <a:pPr marL="0" indent="0" algn="r" rtl="1">
              <a:spcAft>
                <a:spcPts val="1600"/>
              </a:spcAft>
              <a:buNone/>
            </a:pPr>
            <a:endParaRPr lang="en-US" dirty="0">
              <a:cs typeface="B Nazanin" panose="00000400000000000000" pitchFamily="2" charset="-78"/>
            </a:endParaRPr>
          </a:p>
          <a:p>
            <a:pPr marL="285750" indent="-285750" algn="r" rtl="1">
              <a:spcAft>
                <a:spcPts val="1600"/>
              </a:spcAft>
            </a:pPr>
            <a:endParaRPr lang="en-US" dirty="0">
              <a:cs typeface="B Nazanin" panose="00000400000000000000" pitchFamily="2" charset="-78"/>
            </a:endParaRPr>
          </a:p>
          <a:p>
            <a:pPr marL="0" indent="0" algn="r" rtl="1">
              <a:spcAft>
                <a:spcPts val="1600"/>
              </a:spcAft>
              <a:buNone/>
            </a:pPr>
            <a:endParaRPr lang="fa-IR"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857374"/>
                <a:ext cx="4184100" cy="2711349"/>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r" rtl="1">
                  <a:spcAft>
                    <a:spcPts val="1600"/>
                  </a:spcAft>
                  <a:buNone/>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Calibri" panose="020F0502020204030204" pitchFamily="34" charset="0"/>
                          <a:cs typeface="B Nazanin" panose="00000400000000000000" pitchFamily="2" charset="-78"/>
                        </a:rPr>
                        <m:t>𝐴</m:t>
                      </m:r>
                      <m:sSub>
                        <m:sSub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sSubPr>
                        <m:e>
                          <m:r>
                            <a:rPr lang="en-US" sz="1800" i="1">
                              <a:effectLst/>
                              <a:latin typeface="Cambria Math" panose="02040503050406030204" pitchFamily="18" charset="0"/>
                              <a:ea typeface="Calibri" panose="020F0502020204030204" pitchFamily="34" charset="0"/>
                              <a:cs typeface="B Nazanin" panose="00000400000000000000" pitchFamily="2" charset="-78"/>
                            </a:rPr>
                            <m:t>𝑆</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𝑗</m:t>
                          </m:r>
                        </m:sub>
                      </m:sSub>
                      <m:r>
                        <a:rPr lang="en-US" sz="1800" i="1">
                          <a:effectLst/>
                          <a:latin typeface="Cambria Math" panose="02040503050406030204" pitchFamily="18" charset="0"/>
                          <a:ea typeface="Calibri" panose="020F0502020204030204" pitchFamily="34" charset="0"/>
                          <a:cs typeface="B Nazanin" panose="00000400000000000000" pitchFamily="2" charset="-78"/>
                        </a:rPr>
                        <m:t>=</m:t>
                      </m:r>
                      <m:func>
                        <m:func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funcPr>
                        <m:fName>
                          <m:r>
                            <m:rPr>
                              <m:sty m:val="p"/>
                            </m:rPr>
                            <a:rPr lang="en-US" sz="1800">
                              <a:effectLst/>
                              <a:latin typeface="Cambria Math" panose="02040503050406030204" pitchFamily="18" charset="0"/>
                              <a:ea typeface="Calibri" panose="020F0502020204030204" pitchFamily="34" charset="0"/>
                              <a:cs typeface="B Nazanin" panose="00000400000000000000" pitchFamily="2" charset="-78"/>
                            </a:rPr>
                            <m:t>ln</m:t>
                          </m:r>
                        </m:fName>
                        <m:e>
                          <m:d>
                            <m:d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dPr>
                            <m:e>
                              <m:r>
                                <a:rPr lang="en-US" sz="1800" i="1">
                                  <a:effectLst/>
                                  <a:latin typeface="Cambria Math" panose="02040503050406030204" pitchFamily="18" charset="0"/>
                                  <a:ea typeface="Calibri" panose="020F0502020204030204" pitchFamily="34" charset="0"/>
                                  <a:cs typeface="B Nazanin" panose="00000400000000000000" pitchFamily="2" charset="-78"/>
                                </a:rPr>
                                <m:t>𝐸𝑆</m:t>
                              </m:r>
                              <m:sSub>
                                <m:sSub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sSubPr>
                                <m:e>
                                  <m:r>
                                    <a:rPr lang="en-US" sz="1800" i="1">
                                      <a:effectLst/>
                                      <a:latin typeface="Cambria Math" panose="02040503050406030204" pitchFamily="18" charset="0"/>
                                      <a:ea typeface="Calibri" panose="020F0502020204030204" pitchFamily="34" charset="0"/>
                                      <a:cs typeface="B Nazanin" panose="00000400000000000000" pitchFamily="2" charset="-78"/>
                                    </a:rPr>
                                    <m:t>𝐷</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𝑗</m:t>
                                  </m:r>
                                  <m:r>
                                    <a:rPr lang="en-US" sz="1800" i="1">
                                      <a:effectLst/>
                                      <a:latin typeface="Cambria Math" panose="02040503050406030204" pitchFamily="18" charset="0"/>
                                      <a:ea typeface="Calibri" panose="020F0502020204030204" pitchFamily="34" charset="0"/>
                                      <a:cs typeface="B Nazanin" panose="00000400000000000000" pitchFamily="2" charset="-78"/>
                                    </a:rPr>
                                    <m:t>, </m:t>
                                  </m:r>
                                  <m:r>
                                    <a:rPr lang="en-US" sz="1800" i="1">
                                      <a:effectLst/>
                                      <a:latin typeface="Cambria Math" panose="02040503050406030204" pitchFamily="18" charset="0"/>
                                      <a:ea typeface="Calibri" panose="020F0502020204030204" pitchFamily="34" charset="0"/>
                                      <a:cs typeface="B Nazanin" panose="00000400000000000000" pitchFamily="2" charset="-78"/>
                                    </a:rPr>
                                    <m:t>𝐹𝑝</m:t>
                                  </m:r>
                                  <m:r>
                                    <a:rPr lang="en-US" sz="1800" i="1">
                                      <a:effectLst/>
                                      <a:latin typeface="Cambria Math" panose="02040503050406030204" pitchFamily="18" charset="0"/>
                                      <a:ea typeface="Calibri" panose="020F0502020204030204" pitchFamily="34" charset="0"/>
                                      <a:cs typeface="B Nazanin" panose="00000400000000000000" pitchFamily="2" charset="-78"/>
                                    </a:rPr>
                                    <m:t> </m:t>
                                  </m:r>
                                  <m:r>
                                    <a:rPr lang="en-US" sz="1800" i="1">
                                      <a:effectLst/>
                                      <a:latin typeface="Cambria Math" panose="02040503050406030204" pitchFamily="18" charset="0"/>
                                      <a:ea typeface="Calibri" panose="020F0502020204030204" pitchFamily="34" charset="0"/>
                                      <a:cs typeface="B Nazanin" panose="00000400000000000000" pitchFamily="2" charset="-78"/>
                                    </a:rPr>
                                    <m:t>2</m:t>
                                  </m:r>
                                </m:sub>
                              </m:sSub>
                            </m:e>
                          </m:d>
                        </m:e>
                      </m:func>
                      <m:r>
                        <a:rPr lang="en-US" sz="1800" i="1">
                          <a:effectLst/>
                          <a:latin typeface="Cambria Math" panose="02040503050406030204" pitchFamily="18" charset="0"/>
                          <a:ea typeface="Calibri" panose="020F0502020204030204" pitchFamily="34" charset="0"/>
                          <a:cs typeface="B Nazanin" panose="00000400000000000000" pitchFamily="2" charset="-78"/>
                        </a:rPr>
                        <m:t>−</m:t>
                      </m:r>
                      <m:r>
                        <m:rPr>
                          <m:sty m:val="p"/>
                        </m:rPr>
                        <a:rPr lang="en-US" sz="1800">
                          <a:effectLst/>
                          <a:latin typeface="Cambria Math" panose="02040503050406030204" pitchFamily="18" charset="0"/>
                          <a:ea typeface="Calibri" panose="020F0502020204030204" pitchFamily="34" charset="0"/>
                          <a:cs typeface="B Nazanin" panose="00000400000000000000" pitchFamily="2" charset="-78"/>
                        </a:rPr>
                        <m:t>ln</m:t>
                      </m:r>
                      <m:r>
                        <a:rPr lang="en-US" sz="1800">
                          <a:effectLst/>
                          <a:latin typeface="Cambria Math" panose="02040503050406030204" pitchFamily="18" charset="0"/>
                          <a:ea typeface="Calibri" panose="020F0502020204030204" pitchFamily="34" charset="0"/>
                          <a:cs typeface="B Nazanin" panose="00000400000000000000" pitchFamily="2" charset="-78"/>
                        </a:rPr>
                        <m:t>⁡</m:t>
                      </m:r>
                      <m:r>
                        <a:rPr lang="en-US" sz="1800" i="1">
                          <a:effectLst/>
                          <a:latin typeface="Cambria Math" panose="02040503050406030204" pitchFamily="18" charset="0"/>
                          <a:ea typeface="Calibri" panose="020F0502020204030204" pitchFamily="34" charset="0"/>
                          <a:cs typeface="B Nazanin" panose="00000400000000000000" pitchFamily="2" charset="-78"/>
                        </a:rPr>
                        <m:t>(</m:t>
                      </m:r>
                      <m:r>
                        <a:rPr lang="en-US" sz="1800" i="1">
                          <a:effectLst/>
                          <a:latin typeface="Cambria Math" panose="02040503050406030204" pitchFamily="18" charset="0"/>
                          <a:ea typeface="Calibri" panose="020F0502020204030204" pitchFamily="34" charset="0"/>
                          <a:cs typeface="B Nazanin" panose="00000400000000000000" pitchFamily="2" charset="-78"/>
                        </a:rPr>
                        <m:t>𝐸𝑆</m:t>
                      </m:r>
                      <m:sSub>
                        <m:sSub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sSubPr>
                        <m:e>
                          <m:r>
                            <a:rPr lang="en-US" sz="1800" i="1">
                              <a:effectLst/>
                              <a:latin typeface="Cambria Math" panose="02040503050406030204" pitchFamily="18" charset="0"/>
                              <a:ea typeface="Calibri" panose="020F0502020204030204" pitchFamily="34" charset="0"/>
                              <a:cs typeface="B Nazanin" panose="00000400000000000000" pitchFamily="2" charset="-78"/>
                            </a:rPr>
                            <m:t>𝐷</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𝑗</m:t>
                          </m:r>
                          <m:r>
                            <a:rPr lang="en-US" sz="1800" i="1">
                              <a:effectLst/>
                              <a:latin typeface="Cambria Math" panose="02040503050406030204" pitchFamily="18" charset="0"/>
                              <a:ea typeface="Calibri" panose="020F0502020204030204" pitchFamily="34" charset="0"/>
                              <a:cs typeface="B Nazanin" panose="00000400000000000000" pitchFamily="2" charset="-78"/>
                            </a:rPr>
                            <m:t>, </m:t>
                          </m:r>
                          <m:r>
                            <a:rPr lang="en-US" sz="1800" i="1">
                              <a:effectLst/>
                              <a:latin typeface="Cambria Math" panose="02040503050406030204" pitchFamily="18" charset="0"/>
                              <a:ea typeface="Calibri" panose="020F0502020204030204" pitchFamily="34" charset="0"/>
                              <a:cs typeface="B Nazanin" panose="00000400000000000000" pitchFamily="2" charset="-78"/>
                            </a:rPr>
                            <m:t>𝐹𝑝</m:t>
                          </m:r>
                          <m:r>
                            <a:rPr lang="en-US" sz="1800" i="1">
                              <a:effectLst/>
                              <a:latin typeface="Cambria Math" panose="02040503050406030204" pitchFamily="18" charset="0"/>
                              <a:ea typeface="Calibri" panose="020F0502020204030204" pitchFamily="34" charset="0"/>
                              <a:cs typeface="B Nazanin" panose="00000400000000000000" pitchFamily="2" charset="-78"/>
                            </a:rPr>
                            <m:t> </m:t>
                          </m:r>
                          <m:r>
                            <a:rPr lang="en-US" sz="1800" i="1">
                              <a:effectLst/>
                              <a:latin typeface="Cambria Math" panose="02040503050406030204" pitchFamily="18" charset="0"/>
                              <a:ea typeface="Calibri" panose="020F0502020204030204" pitchFamily="34" charset="0"/>
                              <a:cs typeface="B Nazanin" panose="00000400000000000000" pitchFamily="2" charset="-78"/>
                            </a:rPr>
                            <m:t>1</m:t>
                          </m:r>
                        </m:sub>
                      </m:sSub>
                      <m:r>
                        <a:rPr lang="en-US" sz="1800" i="1">
                          <a:effectLst/>
                          <a:latin typeface="Cambria Math" panose="02040503050406030204" pitchFamily="18" charset="0"/>
                          <a:ea typeface="Calibri" panose="020F0502020204030204" pitchFamily="34" charset="0"/>
                          <a:cs typeface="B Nazanin" panose="00000400000000000000" pitchFamily="2" charset="-78"/>
                        </a:rPr>
                        <m:t>)</m:t>
                      </m:r>
                    </m:oMath>
                  </m:oMathPara>
                </a14:m>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0" indent="0" algn="r" rtl="1">
                  <a:spcAft>
                    <a:spcPts val="1600"/>
                  </a:spcAft>
                  <a:buNone/>
                </a:pPr>
                <a:r>
                  <a:rPr lang="fa-IR" sz="1800" dirty="0">
                    <a:effectLst/>
                    <a:latin typeface="Times New Roman" panose="02020603050405020304" pitchFamily="18" charset="0"/>
                    <a:ea typeface="Calibri" panose="020F0502020204030204" pitchFamily="34" charset="0"/>
                    <a:cs typeface="B Nazanin" panose="00000400000000000000" pitchFamily="2" charset="-78"/>
                  </a:rPr>
                  <a:t>طبقه‌بندی: شبکه عصبی (آلفا، بتا و تتا)</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p:txBody>
          </p:sp>
        </mc:Choice>
        <mc:Fallback xmlns="">
          <p:sp>
            <p:nvSpPr>
              <p:cNvPr id="6" name="Google Shape;76;p15">
                <a:extLst>
                  <a:ext uri="{FF2B5EF4-FFF2-40B4-BE49-F238E27FC236}">
                    <a16:creationId xmlns:a16="http://schemas.microsoft.com/office/drawing/2014/main" id="{5D3D1462-5722-4F54-B605-DEFCC627E216}"/>
                  </a:ext>
                </a:extLst>
              </p:cNvPr>
              <p:cNvSpPr txBox="1">
                <a:spLocks noRot="1" noChangeAspect="1" noMove="1" noResize="1" noEditPoints="1" noAdjustHandles="1" noChangeArrowheads="1" noChangeShapeType="1" noTextEdit="1"/>
              </p:cNvSpPr>
              <p:nvPr/>
            </p:nvSpPr>
            <p:spPr>
              <a:xfrm>
                <a:off x="387900" y="1857374"/>
                <a:ext cx="4184100" cy="2711349"/>
              </a:xfrm>
              <a:prstGeom prst="rect">
                <a:avLst/>
              </a:prstGeom>
              <a:blipFill>
                <a:blip r:embed="rId3"/>
                <a:stretch>
                  <a:fillRect r="-116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940036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2000" b="0" i="0" u="none" strike="noStrike" baseline="0" dirty="0">
                <a:latin typeface="Times New Roman" panose="02020603050405020304" pitchFamily="18" charset="0"/>
                <a:cs typeface="B Nazanin" panose="00000400000000000000" pitchFamily="2" charset="-78"/>
              </a:rPr>
              <a:t>Cross-relational Study between Intelligence and Brain Asymmetry Abilities using EEG-Based IQ Classification Model</a:t>
            </a:r>
            <a:endParaRPr sz="3200" dirty="0">
              <a:cs typeface="B Nazanin" panose="00000400000000000000" pitchFamily="2" charset="-78"/>
            </a:endParaRPr>
          </a:p>
        </p:txBody>
      </p:sp>
      <p:pic>
        <p:nvPicPr>
          <p:cNvPr id="7" name="Picture 6">
            <a:extLst>
              <a:ext uri="{FF2B5EF4-FFF2-40B4-BE49-F238E27FC236}">
                <a16:creationId xmlns:a16="http://schemas.microsoft.com/office/drawing/2014/main" id="{08DC9727-0647-46F9-AA20-78685DA4BB66}"/>
              </a:ext>
            </a:extLst>
          </p:cNvPr>
          <p:cNvPicPr>
            <a:picLocks noChangeAspect="1"/>
          </p:cNvPicPr>
          <p:nvPr/>
        </p:nvPicPr>
        <p:blipFill>
          <a:blip r:embed="rId3"/>
          <a:stretch>
            <a:fillRect/>
          </a:stretch>
        </p:blipFill>
        <p:spPr>
          <a:xfrm>
            <a:off x="4513665" y="1538606"/>
            <a:ext cx="4242435" cy="2897898"/>
          </a:xfrm>
          <a:prstGeom prst="rect">
            <a:avLst/>
          </a:prstGeom>
        </p:spPr>
      </p:pic>
      <p:pic>
        <p:nvPicPr>
          <p:cNvPr id="8" name="Picture 7">
            <a:extLst>
              <a:ext uri="{FF2B5EF4-FFF2-40B4-BE49-F238E27FC236}">
                <a16:creationId xmlns:a16="http://schemas.microsoft.com/office/drawing/2014/main" id="{77792E47-0656-4A7F-8C2E-7C15BADDFC52}"/>
              </a:ext>
            </a:extLst>
          </p:cNvPr>
          <p:cNvPicPr>
            <a:picLocks noChangeAspect="1"/>
          </p:cNvPicPr>
          <p:nvPr/>
        </p:nvPicPr>
        <p:blipFill>
          <a:blip r:embed="rId4"/>
          <a:stretch>
            <a:fillRect/>
          </a:stretch>
        </p:blipFill>
        <p:spPr>
          <a:xfrm>
            <a:off x="387900" y="1538606"/>
            <a:ext cx="3792802" cy="2897898"/>
          </a:xfrm>
          <a:prstGeom prst="rect">
            <a:avLst/>
          </a:prstGeom>
        </p:spPr>
      </p:pic>
    </p:spTree>
    <p:extLst>
      <p:ext uri="{BB962C8B-B14F-4D97-AF65-F5344CB8AC3E}">
        <p14:creationId xmlns:p14="http://schemas.microsoft.com/office/powerpoint/2010/main" val="2438430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effectLst/>
                <a:latin typeface="Times New Roman" panose="02020603050405020304" pitchFamily="18" charset="0"/>
                <a:ea typeface="Calibri" panose="020F0502020204030204" pitchFamily="34" charset="0"/>
                <a:cs typeface="B Nazanin" panose="00000400000000000000" pitchFamily="2" charset="-78"/>
              </a:rPr>
              <a:t>Characteristics of EEG signals during tough and easy linguistic problem solving</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داده برداری:</a:t>
            </a:r>
          </a:p>
          <a:p>
            <a:pPr marL="285750" indent="-285750" algn="r" rtl="1">
              <a:spcAft>
                <a:spcPts val="1600"/>
              </a:spcAft>
            </a:pPr>
            <a:r>
              <a:rPr lang="fa-IR" dirty="0">
                <a:cs typeface="B Nazanin" panose="00000400000000000000" pitchFamily="2" charset="-78"/>
              </a:rPr>
              <a:t>24 دانش‌آموز</a:t>
            </a:r>
          </a:p>
          <a:p>
            <a:pPr marL="285750" indent="-285750" algn="r" rtl="1">
              <a:spcAft>
                <a:spcPts val="1600"/>
              </a:spcAft>
            </a:pPr>
            <a:r>
              <a:rPr lang="fa-IR" dirty="0">
                <a:cs typeface="B Nazanin" panose="00000400000000000000" pitchFamily="2" charset="-78"/>
              </a:rPr>
              <a:t>آزمون زبان، 2 مرحله سختی</a:t>
            </a:r>
            <a:endParaRPr lang="en-US" dirty="0">
              <a:cs typeface="B Nazanin" panose="00000400000000000000" pitchFamily="2" charset="-78"/>
            </a:endParaRPr>
          </a:p>
          <a:p>
            <a:pPr marL="285750" indent="-285750" algn="r" rtl="1">
              <a:spcAft>
                <a:spcPts val="1600"/>
              </a:spcAft>
            </a:pPr>
            <a:r>
              <a:rPr lang="fa-IR" dirty="0">
                <a:cs typeface="B Nazanin" panose="00000400000000000000" pitchFamily="2" charset="-78"/>
              </a:rPr>
              <a:t>آزمونی شامل 218 سوال سنجش هوش</a:t>
            </a:r>
            <a:endParaRPr lang="en-US" dirty="0">
              <a:cs typeface="B Nazanin" panose="00000400000000000000" pitchFamily="2" charset="-78"/>
            </a:endParaRPr>
          </a:p>
          <a:p>
            <a:pPr marL="285750" indent="-285750" algn="r" rtl="1">
              <a:spcAft>
                <a:spcPts val="1600"/>
              </a:spcAft>
            </a:pPr>
            <a:r>
              <a:rPr lang="fa-IR" dirty="0">
                <a:cs typeface="B Nazanin" panose="00000400000000000000" pitchFamily="2" charset="-78"/>
              </a:rPr>
              <a:t>10 ثانیه </a:t>
            </a:r>
            <a:r>
              <a:rPr lang="en-US" sz="1600" dirty="0">
                <a:latin typeface="Times New Roman" panose="02020603050405020304" pitchFamily="18" charset="0"/>
                <a:cs typeface="Times New Roman" panose="02020603050405020304" pitchFamily="18" charset="0"/>
              </a:rPr>
              <a:t>Rest</a:t>
            </a:r>
            <a:r>
              <a:rPr lang="fa-IR" dirty="0">
                <a:cs typeface="B Nazanin" panose="00000400000000000000" pitchFamily="2" charset="-78"/>
              </a:rPr>
              <a:t> + آزمون</a:t>
            </a:r>
            <a:endParaRPr lang="en-US" dirty="0">
              <a:cs typeface="B Nazanin" panose="00000400000000000000" pitchFamily="2" charset="-78"/>
            </a:endParaRPr>
          </a:p>
          <a:p>
            <a:pPr marL="285750" indent="-285750" algn="r" rtl="1">
              <a:spcAft>
                <a:spcPts val="1600"/>
              </a:spcAft>
            </a:pPr>
            <a:endParaRPr lang="en-US" dirty="0">
              <a:cs typeface="B Nazanin" panose="00000400000000000000" pitchFamily="2" charset="-78"/>
            </a:endParaRPr>
          </a:p>
          <a:p>
            <a:pPr marL="0" indent="0" algn="r" rtl="1">
              <a:spcAft>
                <a:spcPts val="1600"/>
              </a:spcAft>
              <a:buNone/>
            </a:pPr>
            <a:endParaRPr lang="fa-IR"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0"/>
                <a:ext cx="41841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114300" indent="0" algn="ctr" rtl="1">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 </m:t>
                          </m:r>
                          <m:r>
                            <a:rPr lang="en-US" i="1">
                              <a:latin typeface="Cambria Math" panose="02040503050406030204" pitchFamily="18" charset="0"/>
                            </a:rPr>
                            <m:t>𝐶</m:t>
                          </m:r>
                        </m:e>
                        <m:sub>
                          <m:r>
                            <a:rPr lang="en-US" i="1">
                              <a:latin typeface="Cambria Math" panose="02040503050406030204" pitchFamily="18" charset="0"/>
                            </a:rPr>
                            <m:t>𝑖𝑗</m:t>
                          </m:r>
                        </m:sub>
                        <m:sup/>
                      </m:sSubSup>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𝑖𝑗</m:t>
                              </m:r>
                            </m:sub>
                          </m:sSub>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num>
                        <m:den>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𝑖𝑖</m:t>
                                  </m:r>
                                </m:sub>
                              </m:sSub>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𝑗𝑗</m:t>
                                  </m:r>
                                </m:sub>
                              </m:sSub>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e>
                          </m:rad>
                        </m:den>
                      </m:f>
                    </m:oMath>
                  </m:oMathPara>
                </a14:m>
                <a:endParaRPr lang="en-US" dirty="0"/>
              </a:p>
              <a:p>
                <a:pPr marL="0" indent="0" algn="r" rtl="1">
                  <a:spcAft>
                    <a:spcPts val="1600"/>
                  </a:spcAft>
                  <a:buNone/>
                </a:pPr>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0" indent="0" algn="r" rtl="1">
                  <a:spcAft>
                    <a:spcPts val="1600"/>
                  </a:spcAft>
                  <a:buNone/>
                </a:pPr>
                <a:r>
                  <a:rPr lang="ar-BH" sz="1800" dirty="0">
                    <a:effectLst/>
                    <a:latin typeface="Times New Roman" panose="02020603050405020304" pitchFamily="18" charset="0"/>
                    <a:ea typeface="Calibri" panose="020F0502020204030204" pitchFamily="34" charset="0"/>
                    <a:cs typeface="B Nazanin" panose="00000400000000000000" pitchFamily="2" charset="-78"/>
                  </a:rPr>
                  <a:t>باند‌های تتا</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ar-BH" sz="1800" dirty="0">
                    <a:effectLst/>
                    <a:latin typeface="Times New Roman" panose="02020603050405020304" pitchFamily="18" charset="0"/>
                    <a:ea typeface="Calibri" panose="020F0502020204030204" pitchFamily="34" charset="0"/>
                    <a:cs typeface="B Nazanin" panose="00000400000000000000" pitchFamily="2" charset="-78"/>
                  </a:rPr>
                  <a:t>(8-4 هرتز) و بالای آلفا</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ar-BH" sz="1800" dirty="0">
                    <a:effectLst/>
                    <a:latin typeface="Times New Roman" panose="02020603050405020304" pitchFamily="18" charset="0"/>
                    <a:ea typeface="Calibri" panose="020F0502020204030204" pitchFamily="34" charset="0"/>
                    <a:cs typeface="B Nazanin" panose="00000400000000000000" pitchFamily="2" charset="-78"/>
                  </a:rPr>
                  <a:t>(13-10 هرتز)</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p:txBody>
          </p:sp>
        </mc:Choice>
        <mc:Fallback xmlns="">
          <p:sp>
            <p:nvSpPr>
              <p:cNvPr id="6" name="Google Shape;76;p15">
                <a:extLst>
                  <a:ext uri="{FF2B5EF4-FFF2-40B4-BE49-F238E27FC236}">
                    <a16:creationId xmlns:a16="http://schemas.microsoft.com/office/drawing/2014/main" id="{5D3D1462-5722-4F54-B605-DEFCC627E216}"/>
                  </a:ext>
                </a:extLst>
              </p:cNvPr>
              <p:cNvSpPr txBox="1">
                <a:spLocks noRot="1" noChangeAspect="1" noMove="1" noResize="1" noEditPoints="1" noAdjustHandles="1" noChangeArrowheads="1" noChangeShapeType="1" noTextEdit="1"/>
              </p:cNvSpPr>
              <p:nvPr/>
            </p:nvSpPr>
            <p:spPr>
              <a:xfrm>
                <a:off x="387900" y="1663700"/>
                <a:ext cx="4184100" cy="2905023"/>
              </a:xfrm>
              <a:prstGeom prst="rect">
                <a:avLst/>
              </a:prstGeom>
              <a:blipFill>
                <a:blip r:embed="rId3"/>
                <a:stretch>
                  <a:fillRect r="-116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72704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effectLst/>
                <a:latin typeface="Times New Roman" panose="02020603050405020304" pitchFamily="18" charset="0"/>
                <a:ea typeface="Calibri" panose="020F0502020204030204" pitchFamily="34" charset="0"/>
                <a:cs typeface="B Nazanin" panose="00000400000000000000" pitchFamily="2" charset="-78"/>
              </a:rPr>
              <a:t>Characteristics of EEG signals during tough and easy linguistic problem solving</a:t>
            </a:r>
            <a:endParaRPr sz="3200" dirty="0">
              <a:cs typeface="B Nazanin" panose="00000400000000000000" pitchFamily="2" charset="-78"/>
            </a:endParaRPr>
          </a:p>
        </p:txBody>
      </p:sp>
      <p:sp>
        <p:nvSpPr>
          <p:cNvPr id="10" name="Google Shape;76;p15">
            <a:extLst>
              <a:ext uri="{FF2B5EF4-FFF2-40B4-BE49-F238E27FC236}">
                <a16:creationId xmlns:a16="http://schemas.microsoft.com/office/drawing/2014/main" id="{70CE18A2-698A-44E3-A22A-FA645B5FF46B}"/>
              </a:ext>
            </a:extLst>
          </p:cNvPr>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آزمون آسان زبان (افراد باهوش در سمت چپ)</a:t>
            </a:r>
            <a:endParaRPr lang="en-US" dirty="0">
              <a:cs typeface="B Nazanin" panose="00000400000000000000" pitchFamily="2" charset="-78"/>
            </a:endParaRPr>
          </a:p>
          <a:p>
            <a:pPr marL="285750" indent="-285750" algn="r" rtl="1">
              <a:spcAft>
                <a:spcPts val="1600"/>
              </a:spcAft>
            </a:pPr>
            <a:endParaRPr lang="en-US" dirty="0">
              <a:cs typeface="B Nazanin" panose="00000400000000000000" pitchFamily="2" charset="-78"/>
            </a:endParaRPr>
          </a:p>
          <a:p>
            <a:pPr marL="0" indent="0" algn="r" rtl="1">
              <a:spcAft>
                <a:spcPts val="1600"/>
              </a:spcAft>
              <a:buNone/>
            </a:pPr>
            <a:endParaRPr lang="fa-IR" dirty="0">
              <a:cs typeface="B Nazanin" panose="00000400000000000000" pitchFamily="2" charset="-78"/>
            </a:endParaRPr>
          </a:p>
        </p:txBody>
      </p:sp>
      <p:pic>
        <p:nvPicPr>
          <p:cNvPr id="12" name="Picture 11">
            <a:extLst>
              <a:ext uri="{FF2B5EF4-FFF2-40B4-BE49-F238E27FC236}">
                <a16:creationId xmlns:a16="http://schemas.microsoft.com/office/drawing/2014/main" id="{6BD8D7A3-7825-48AD-9223-1F503DC68A5E}"/>
              </a:ext>
            </a:extLst>
          </p:cNvPr>
          <p:cNvPicPr>
            <a:picLocks noChangeAspect="1"/>
          </p:cNvPicPr>
          <p:nvPr/>
        </p:nvPicPr>
        <p:blipFill>
          <a:blip r:embed="rId3"/>
          <a:stretch>
            <a:fillRect/>
          </a:stretch>
        </p:blipFill>
        <p:spPr>
          <a:xfrm>
            <a:off x="203813" y="2034829"/>
            <a:ext cx="4445000" cy="2349342"/>
          </a:xfrm>
          <a:prstGeom prst="rect">
            <a:avLst/>
          </a:prstGeom>
        </p:spPr>
      </p:pic>
      <p:pic>
        <p:nvPicPr>
          <p:cNvPr id="14" name="Picture 13">
            <a:extLst>
              <a:ext uri="{FF2B5EF4-FFF2-40B4-BE49-F238E27FC236}">
                <a16:creationId xmlns:a16="http://schemas.microsoft.com/office/drawing/2014/main" id="{981BACA3-331C-4AE2-AEB7-6EF855C95AF4}"/>
              </a:ext>
            </a:extLst>
          </p:cNvPr>
          <p:cNvPicPr>
            <a:picLocks noChangeAspect="1"/>
          </p:cNvPicPr>
          <p:nvPr/>
        </p:nvPicPr>
        <p:blipFill rotWithShape="1">
          <a:blip r:embed="rId4"/>
          <a:srcRect r="50819"/>
          <a:stretch/>
        </p:blipFill>
        <p:spPr>
          <a:xfrm>
            <a:off x="3555387" y="1824876"/>
            <a:ext cx="2616200" cy="2505997"/>
          </a:xfrm>
          <a:prstGeom prst="rect">
            <a:avLst/>
          </a:prstGeom>
        </p:spPr>
      </p:pic>
      <p:pic>
        <p:nvPicPr>
          <p:cNvPr id="17" name="Picture 16">
            <a:extLst>
              <a:ext uri="{FF2B5EF4-FFF2-40B4-BE49-F238E27FC236}">
                <a16:creationId xmlns:a16="http://schemas.microsoft.com/office/drawing/2014/main" id="{ED3BD836-3DBB-4370-869B-CC2920B7A71E}"/>
              </a:ext>
            </a:extLst>
          </p:cNvPr>
          <p:cNvPicPr>
            <a:picLocks noChangeAspect="1"/>
          </p:cNvPicPr>
          <p:nvPr/>
        </p:nvPicPr>
        <p:blipFill rotWithShape="1">
          <a:blip r:embed="rId4"/>
          <a:srcRect l="50819"/>
          <a:stretch/>
        </p:blipFill>
        <p:spPr>
          <a:xfrm>
            <a:off x="6184287" y="1773777"/>
            <a:ext cx="2616200" cy="2505997"/>
          </a:xfrm>
          <a:prstGeom prst="rect">
            <a:avLst/>
          </a:prstGeom>
        </p:spPr>
      </p:pic>
    </p:spTree>
    <p:extLst>
      <p:ext uri="{BB962C8B-B14F-4D97-AF65-F5344CB8AC3E}">
        <p14:creationId xmlns:p14="http://schemas.microsoft.com/office/powerpoint/2010/main" val="217845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effectLst/>
                <a:latin typeface="Times New Roman" panose="02020603050405020304" pitchFamily="18" charset="0"/>
                <a:ea typeface="Calibri" panose="020F0502020204030204" pitchFamily="34" charset="0"/>
                <a:cs typeface="B Nazanin" panose="00000400000000000000" pitchFamily="2" charset="-78"/>
              </a:rPr>
              <a:t>Characteristics of EEG signals during tough and easy linguistic problem solving</a:t>
            </a:r>
            <a:endParaRPr sz="3200" dirty="0">
              <a:cs typeface="B Nazanin" panose="00000400000000000000" pitchFamily="2" charset="-78"/>
            </a:endParaRPr>
          </a:p>
        </p:txBody>
      </p:sp>
      <p:sp>
        <p:nvSpPr>
          <p:cNvPr id="10" name="Google Shape;76;p15">
            <a:extLst>
              <a:ext uri="{FF2B5EF4-FFF2-40B4-BE49-F238E27FC236}">
                <a16:creationId xmlns:a16="http://schemas.microsoft.com/office/drawing/2014/main" id="{70CE18A2-698A-44E3-A22A-FA645B5FF46B}"/>
              </a:ext>
            </a:extLst>
          </p:cNvPr>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آزمون سخت زبان (افراد باهوش در سمت چپ)</a:t>
            </a:r>
            <a:endParaRPr lang="en-US" dirty="0">
              <a:cs typeface="B Nazanin" panose="00000400000000000000" pitchFamily="2" charset="-78"/>
            </a:endParaRPr>
          </a:p>
          <a:p>
            <a:pPr marL="285750" indent="-285750" algn="r" rtl="1">
              <a:spcAft>
                <a:spcPts val="1600"/>
              </a:spcAft>
            </a:pPr>
            <a:endParaRPr lang="en-US" dirty="0">
              <a:cs typeface="B Nazanin" panose="00000400000000000000" pitchFamily="2" charset="-78"/>
            </a:endParaRPr>
          </a:p>
          <a:p>
            <a:pPr marL="0" indent="0" algn="r" rtl="1">
              <a:spcAft>
                <a:spcPts val="1600"/>
              </a:spcAft>
              <a:buNone/>
            </a:pPr>
            <a:endParaRPr lang="fa-IR" dirty="0">
              <a:cs typeface="B Nazanin" panose="00000400000000000000" pitchFamily="2" charset="-78"/>
            </a:endParaRPr>
          </a:p>
        </p:txBody>
      </p:sp>
      <p:pic>
        <p:nvPicPr>
          <p:cNvPr id="3" name="Picture 2">
            <a:extLst>
              <a:ext uri="{FF2B5EF4-FFF2-40B4-BE49-F238E27FC236}">
                <a16:creationId xmlns:a16="http://schemas.microsoft.com/office/drawing/2014/main" id="{D325401C-DA0D-4BCF-BA23-68F6C9684E56}"/>
              </a:ext>
            </a:extLst>
          </p:cNvPr>
          <p:cNvPicPr>
            <a:picLocks noChangeAspect="1"/>
          </p:cNvPicPr>
          <p:nvPr/>
        </p:nvPicPr>
        <p:blipFill rotWithShape="1">
          <a:blip r:embed="rId3"/>
          <a:srcRect l="6915" r="52924"/>
          <a:stretch/>
        </p:blipFill>
        <p:spPr>
          <a:xfrm>
            <a:off x="498258" y="2085475"/>
            <a:ext cx="2016342" cy="2185846"/>
          </a:xfrm>
          <a:prstGeom prst="rect">
            <a:avLst/>
          </a:prstGeom>
        </p:spPr>
      </p:pic>
      <p:pic>
        <p:nvPicPr>
          <p:cNvPr id="5" name="Picture 4">
            <a:extLst>
              <a:ext uri="{FF2B5EF4-FFF2-40B4-BE49-F238E27FC236}">
                <a16:creationId xmlns:a16="http://schemas.microsoft.com/office/drawing/2014/main" id="{57EB3153-C988-43ED-BAAF-4E7C55879E49}"/>
              </a:ext>
            </a:extLst>
          </p:cNvPr>
          <p:cNvPicPr>
            <a:picLocks noChangeAspect="1"/>
          </p:cNvPicPr>
          <p:nvPr/>
        </p:nvPicPr>
        <p:blipFill rotWithShape="1">
          <a:blip r:embed="rId4"/>
          <a:srcRect l="12304" r="51700"/>
          <a:stretch/>
        </p:blipFill>
        <p:spPr>
          <a:xfrm>
            <a:off x="4406350" y="2101905"/>
            <a:ext cx="1848400" cy="2175323"/>
          </a:xfrm>
          <a:prstGeom prst="rect">
            <a:avLst/>
          </a:prstGeom>
        </p:spPr>
      </p:pic>
      <p:pic>
        <p:nvPicPr>
          <p:cNvPr id="11" name="Picture 10">
            <a:extLst>
              <a:ext uri="{FF2B5EF4-FFF2-40B4-BE49-F238E27FC236}">
                <a16:creationId xmlns:a16="http://schemas.microsoft.com/office/drawing/2014/main" id="{9B7C4B32-D3F6-4FC0-AE60-39A61114AF81}"/>
              </a:ext>
            </a:extLst>
          </p:cNvPr>
          <p:cNvPicPr>
            <a:picLocks noChangeAspect="1"/>
          </p:cNvPicPr>
          <p:nvPr/>
        </p:nvPicPr>
        <p:blipFill rotWithShape="1">
          <a:blip r:embed="rId3"/>
          <a:srcRect l="51674" r="8165"/>
          <a:stretch/>
        </p:blipFill>
        <p:spPr>
          <a:xfrm>
            <a:off x="2393859" y="2101905"/>
            <a:ext cx="1848400" cy="2086422"/>
          </a:xfrm>
          <a:prstGeom prst="rect">
            <a:avLst/>
          </a:prstGeom>
        </p:spPr>
      </p:pic>
      <p:pic>
        <p:nvPicPr>
          <p:cNvPr id="13" name="Picture 12">
            <a:extLst>
              <a:ext uri="{FF2B5EF4-FFF2-40B4-BE49-F238E27FC236}">
                <a16:creationId xmlns:a16="http://schemas.microsoft.com/office/drawing/2014/main" id="{F1C4C729-6AF0-467F-A012-0A4FD399E964}"/>
              </a:ext>
            </a:extLst>
          </p:cNvPr>
          <p:cNvPicPr>
            <a:picLocks noChangeAspect="1"/>
          </p:cNvPicPr>
          <p:nvPr/>
        </p:nvPicPr>
        <p:blipFill rotWithShape="1">
          <a:blip r:embed="rId4"/>
          <a:srcRect l="52040" r="11964"/>
          <a:stretch/>
        </p:blipFill>
        <p:spPr>
          <a:xfrm>
            <a:off x="6139900" y="2140005"/>
            <a:ext cx="1848400" cy="2175323"/>
          </a:xfrm>
          <a:prstGeom prst="rect">
            <a:avLst/>
          </a:prstGeom>
        </p:spPr>
      </p:pic>
    </p:spTree>
    <p:extLst>
      <p:ext uri="{BB962C8B-B14F-4D97-AF65-F5344CB8AC3E}">
        <p14:creationId xmlns:p14="http://schemas.microsoft.com/office/powerpoint/2010/main" val="1653720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4"/>
          <p:cNvSpPr txBox="1">
            <a:spLocks noGrp="1"/>
          </p:cNvSpPr>
          <p:nvPr>
            <p:ph type="title"/>
          </p:nvPr>
        </p:nvSpPr>
        <p:spPr>
          <a:xfrm>
            <a:off x="4833300" y="1754605"/>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B Nazanin" panose="00000400000000000000" pitchFamily="2" charset="-78"/>
              </a:rPr>
              <a:t>فهرست مطالب</a:t>
            </a:r>
            <a:endParaRPr dirty="0">
              <a:cs typeface="B Nazanin" panose="00000400000000000000" pitchFamily="2" charset="-78"/>
            </a:endParaRPr>
          </a:p>
        </p:txBody>
      </p:sp>
      <p:sp>
        <p:nvSpPr>
          <p:cNvPr id="6" name="Text Placeholder 2">
            <a:extLst>
              <a:ext uri="{FF2B5EF4-FFF2-40B4-BE49-F238E27FC236}">
                <a16:creationId xmlns:a16="http://schemas.microsoft.com/office/drawing/2014/main" id="{7A28DC19-7D62-4798-8879-DE37E3B464F1}"/>
              </a:ext>
            </a:extLst>
          </p:cNvPr>
          <p:cNvSpPr txBox="1">
            <a:spLocks/>
          </p:cNvSpPr>
          <p:nvPr/>
        </p:nvSpPr>
        <p:spPr>
          <a:xfrm>
            <a:off x="614149" y="740485"/>
            <a:ext cx="3146870" cy="3662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9pPr>
          </a:lstStyle>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مقدمه</a:t>
            </a:r>
          </a:p>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تعریف و تبیین </a:t>
            </a:r>
            <a:r>
              <a:rPr lang="en-US" sz="1800" dirty="0">
                <a:solidFill>
                  <a:schemeClr val="tx1"/>
                </a:solidFill>
                <a:latin typeface="+mj-lt"/>
                <a:cs typeface="B Nazanin" panose="00000400000000000000" pitchFamily="2" charset="-78"/>
              </a:rPr>
              <a:t>IQ</a:t>
            </a:r>
          </a:p>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نحوه کمی سازی </a:t>
            </a:r>
            <a:r>
              <a:rPr lang="en-US" sz="1800" dirty="0">
                <a:solidFill>
                  <a:schemeClr val="tx1"/>
                </a:solidFill>
                <a:latin typeface="+mj-lt"/>
                <a:cs typeface="B Nazanin" panose="00000400000000000000" pitchFamily="2" charset="-78"/>
              </a:rPr>
              <a:t>IQ</a:t>
            </a:r>
          </a:p>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آزمون‌های مختلف سنجش</a:t>
            </a:r>
          </a:p>
          <a:p>
            <a:pPr algn="r" rtl="1">
              <a:lnSpc>
                <a:spcPct val="200000"/>
              </a:lnSpc>
              <a:buFont typeface="Arial" panose="020B0604020202020204" pitchFamily="34" charset="0"/>
              <a:buChar char="•"/>
            </a:pPr>
            <a:r>
              <a:rPr lang="fa-IR" sz="2000" dirty="0">
                <a:solidFill>
                  <a:schemeClr val="tx1"/>
                </a:solidFill>
                <a:cs typeface="B Nazanin" panose="00000400000000000000" pitchFamily="2" charset="-78"/>
              </a:rPr>
              <a:t>مروری بر کارهای انجام شده</a:t>
            </a:r>
          </a:p>
          <a:p>
            <a:pPr algn="r" rtl="1">
              <a:lnSpc>
                <a:spcPct val="200000"/>
              </a:lnSpc>
              <a:buFont typeface="Arial" panose="020B0604020202020204" pitchFamily="34" charset="0"/>
              <a:buChar char="•"/>
            </a:pPr>
            <a:endParaRPr lang="fa-IR" sz="2000" dirty="0">
              <a:solidFill>
                <a:schemeClr val="tx1"/>
              </a:solidFill>
              <a:cs typeface="B Nazanin" panose="00000400000000000000" pitchFamily="2" charset="-78"/>
            </a:endParaRPr>
          </a:p>
        </p:txBody>
      </p:sp>
    </p:spTree>
    <p:extLst>
      <p:ext uri="{BB962C8B-B14F-4D97-AF65-F5344CB8AC3E}">
        <p14:creationId xmlns:p14="http://schemas.microsoft.com/office/powerpoint/2010/main" val="2295443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The Sleep EEG Spectrum is a Sexually Dimorphic Marker of General Intelligence</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داده برداری:</a:t>
            </a:r>
          </a:p>
          <a:p>
            <a:pPr marL="285750" indent="-285750" algn="r" rtl="1">
              <a:spcAft>
                <a:spcPts val="1600"/>
              </a:spcAft>
            </a:pPr>
            <a:r>
              <a:rPr lang="fa-IR" dirty="0">
                <a:cs typeface="B Nazanin" panose="00000400000000000000" pitchFamily="2" charset="-78"/>
              </a:rPr>
              <a:t>151 فرد (68 زن، میانگین 29.3)</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Raven &amp; Culture Fair Test</a:t>
            </a:r>
          </a:p>
          <a:p>
            <a:pPr marL="285750" indent="-285750" algn="r" rtl="1">
              <a:spcAft>
                <a:spcPts val="1600"/>
              </a:spcAft>
            </a:pPr>
            <a:r>
              <a:rPr lang="fa-IR" dirty="0">
                <a:cs typeface="B Nazanin" panose="00000400000000000000" pitchFamily="2" charset="-78"/>
              </a:rPr>
              <a:t>داده برداری در خواب </a:t>
            </a:r>
            <a:r>
              <a:rPr lang="en-US" sz="1600" dirty="0">
                <a:latin typeface="Times New Roman" panose="02020603050405020304" pitchFamily="18" charset="0"/>
                <a:cs typeface="Times New Roman" panose="02020603050405020304" pitchFamily="18" charset="0"/>
              </a:rPr>
              <a:t>REM, NREM</a:t>
            </a:r>
          </a:p>
          <a:p>
            <a:pPr marL="285750" indent="-285750" algn="r" rtl="1">
              <a:spcAft>
                <a:spcPts val="1600"/>
              </a:spcAft>
            </a:pPr>
            <a:r>
              <a:rPr lang="fa-IR" dirty="0">
                <a:cs typeface="B Nazanin" panose="00000400000000000000" pitchFamily="2" charset="-78"/>
              </a:rPr>
              <a:t>در دو شب متوالی</a:t>
            </a:r>
            <a:endParaRPr lang="en-US" dirty="0">
              <a:cs typeface="B Nazanin" panose="00000400000000000000" pitchFamily="2" charset="-78"/>
            </a:endParaRPr>
          </a:p>
          <a:p>
            <a:pPr marL="0" indent="0" algn="r" rtl="1">
              <a:spcAft>
                <a:spcPts val="1600"/>
              </a:spcAft>
              <a:buNone/>
            </a:pPr>
            <a:endParaRPr lang="fa-IR" dirty="0">
              <a:cs typeface="B Nazanin" panose="00000400000000000000" pitchFamily="2" charset="-78"/>
            </a:endParaRPr>
          </a:p>
        </p:txBody>
      </p:sp>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0"/>
            <a:ext cx="41841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r>
              <a:rPr lang="en-US" sz="1600" dirty="0">
                <a:latin typeface="Times New Roman" panose="02020603050405020304" pitchFamily="18" charset="0"/>
                <a:ea typeface="Calibri" panose="020F0502020204030204" pitchFamily="34" charset="0"/>
                <a:cs typeface="+mj-cs"/>
              </a:rPr>
              <a:t>Absolute Power</a:t>
            </a:r>
            <a:endParaRPr lang="fa-IR" sz="1600" dirty="0">
              <a:latin typeface="Times New Roman" panose="02020603050405020304" pitchFamily="18" charset="0"/>
              <a:ea typeface="Calibri" panose="020F0502020204030204" pitchFamily="34" charset="0"/>
              <a:cs typeface="+mj-cs"/>
            </a:endParaRPr>
          </a:p>
          <a:p>
            <a:r>
              <a:rPr lang="en-US" sz="1600" dirty="0">
                <a:latin typeface="Times New Roman" panose="02020603050405020304" pitchFamily="18" charset="0"/>
                <a:ea typeface="Calibri" panose="020F0502020204030204" pitchFamily="34" charset="0"/>
                <a:cs typeface="+mj-cs"/>
              </a:rPr>
              <a:t>Pearson Partial Correlation Coefficient</a:t>
            </a:r>
          </a:p>
          <a:p>
            <a:r>
              <a:rPr lang="en-US" sz="1600" dirty="0">
                <a:latin typeface="Times New Roman" panose="02020603050405020304" pitchFamily="18" charset="0"/>
                <a:ea typeface="Calibri" panose="020F0502020204030204" pitchFamily="34" charset="0"/>
                <a:cs typeface="+mj-cs"/>
              </a:rPr>
              <a:t>Age-corrected</a:t>
            </a:r>
          </a:p>
          <a:p>
            <a:endParaRPr lang="fa-IR" sz="1600" dirty="0">
              <a:latin typeface="Times New Roman" panose="02020603050405020304" pitchFamily="18" charset="0"/>
              <a:ea typeface="Calibri" panose="020F0502020204030204" pitchFamily="34" charset="0"/>
              <a:cs typeface="+mj-cs"/>
            </a:endParaRPr>
          </a:p>
          <a:p>
            <a:r>
              <a:rPr lang="en-US" sz="1600" dirty="0">
                <a:latin typeface="Times New Roman" panose="02020603050405020304" pitchFamily="18" charset="0"/>
                <a:ea typeface="Calibri" panose="020F0502020204030204" pitchFamily="34" charset="0"/>
                <a:cs typeface="+mj-cs"/>
              </a:rPr>
              <a:t>REM: Delta. Theta</a:t>
            </a:r>
            <a:r>
              <a:rPr lang="fa-IR" sz="1600" dirty="0">
                <a:latin typeface="Times New Roman" panose="02020603050405020304" pitchFamily="18" charset="0"/>
                <a:ea typeface="Calibri" panose="020F0502020204030204" pitchFamily="34" charset="0"/>
                <a:cs typeface="+mj-cs"/>
              </a:rPr>
              <a:t> </a:t>
            </a:r>
            <a:r>
              <a:rPr lang="en-US" sz="1600" dirty="0">
                <a:latin typeface="Times New Roman" panose="02020603050405020304" pitchFamily="18" charset="0"/>
                <a:ea typeface="Calibri" panose="020F0502020204030204" pitchFamily="34" charset="0"/>
                <a:cs typeface="+mj-cs"/>
              </a:rPr>
              <a:t>(Neg), Beta</a:t>
            </a:r>
            <a:r>
              <a:rPr lang="fa-IR" sz="1600" dirty="0">
                <a:latin typeface="Times New Roman" panose="02020603050405020304" pitchFamily="18" charset="0"/>
                <a:ea typeface="Calibri" panose="020F0502020204030204" pitchFamily="34" charset="0"/>
                <a:cs typeface="+mj-cs"/>
              </a:rPr>
              <a:t> </a:t>
            </a:r>
            <a:r>
              <a:rPr lang="en-US" sz="1600" dirty="0">
                <a:latin typeface="Times New Roman" panose="02020603050405020304" pitchFamily="18" charset="0"/>
                <a:ea typeface="Calibri" panose="020F0502020204030204" pitchFamily="34" charset="0"/>
                <a:cs typeface="+mj-cs"/>
              </a:rPr>
              <a:t>(Pos)</a:t>
            </a:r>
          </a:p>
          <a:p>
            <a:r>
              <a:rPr lang="en-US" sz="1600" dirty="0">
                <a:latin typeface="Times New Roman" panose="02020603050405020304" pitchFamily="18" charset="0"/>
                <a:ea typeface="Calibri" panose="020F0502020204030204" pitchFamily="34" charset="0"/>
                <a:cs typeface="+mj-cs"/>
              </a:rPr>
              <a:t>NREM: Alpha, Sigma</a:t>
            </a:r>
            <a:r>
              <a:rPr lang="fa-IR" sz="1600" dirty="0">
                <a:latin typeface="Times New Roman" panose="02020603050405020304" pitchFamily="18" charset="0"/>
                <a:ea typeface="Calibri" panose="020F0502020204030204" pitchFamily="34" charset="0"/>
                <a:cs typeface="+mj-cs"/>
              </a:rPr>
              <a:t> </a:t>
            </a:r>
            <a:r>
              <a:rPr lang="en-US" sz="1600" dirty="0">
                <a:latin typeface="Times New Roman" panose="02020603050405020304" pitchFamily="18" charset="0"/>
                <a:ea typeface="Calibri" panose="020F0502020204030204" pitchFamily="34" charset="0"/>
                <a:cs typeface="+mj-cs"/>
              </a:rPr>
              <a:t>(12-15 Hz)</a:t>
            </a:r>
          </a:p>
          <a:p>
            <a:pPr marL="114300" indent="0" algn="r" rtl="1">
              <a:buNone/>
            </a:pPr>
            <a:endParaRPr lang="en-US" sz="1600" dirty="0">
              <a:effectLst/>
              <a:latin typeface="Times New Roman" panose="02020603050405020304" pitchFamily="18" charset="0"/>
              <a:ea typeface="Calibri" panose="020F0502020204030204" pitchFamily="34" charset="0"/>
              <a:cs typeface="+mj-cs"/>
            </a:endParaRPr>
          </a:p>
        </p:txBody>
      </p:sp>
    </p:spTree>
    <p:extLst>
      <p:ext uri="{BB962C8B-B14F-4D97-AF65-F5344CB8AC3E}">
        <p14:creationId xmlns:p14="http://schemas.microsoft.com/office/powerpoint/2010/main" val="2613609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The Sleep EEG Spectrum is a Sexually Dimorphic Marker of General Intelligence</a:t>
            </a:r>
            <a:endParaRPr sz="3200" dirty="0">
              <a:cs typeface="B Nazanin" panose="00000400000000000000" pitchFamily="2" charset="-78"/>
            </a:endParaRPr>
          </a:p>
        </p:txBody>
      </p:sp>
      <p:pic>
        <p:nvPicPr>
          <p:cNvPr id="5" name="Picture 4">
            <a:extLst>
              <a:ext uri="{FF2B5EF4-FFF2-40B4-BE49-F238E27FC236}">
                <a16:creationId xmlns:a16="http://schemas.microsoft.com/office/drawing/2014/main" id="{CC6E60E1-1738-412F-9D05-3E61583812BD}"/>
              </a:ext>
            </a:extLst>
          </p:cNvPr>
          <p:cNvPicPr>
            <a:picLocks noChangeAspect="1"/>
          </p:cNvPicPr>
          <p:nvPr/>
        </p:nvPicPr>
        <p:blipFill>
          <a:blip r:embed="rId3"/>
          <a:stretch>
            <a:fillRect/>
          </a:stretch>
        </p:blipFill>
        <p:spPr>
          <a:xfrm>
            <a:off x="2493483" y="1203528"/>
            <a:ext cx="6468433" cy="3749472"/>
          </a:xfrm>
          <a:prstGeom prst="rect">
            <a:avLst/>
          </a:prstGeom>
        </p:spPr>
      </p:pic>
    </p:spTree>
    <p:extLst>
      <p:ext uri="{BB962C8B-B14F-4D97-AF65-F5344CB8AC3E}">
        <p14:creationId xmlns:p14="http://schemas.microsoft.com/office/powerpoint/2010/main" val="1372911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The Sleep EEG Spectrum is a Sexually Dimorphic Marker of General Intelligence</a:t>
            </a:r>
            <a:endParaRPr sz="3200" dirty="0">
              <a:cs typeface="B Nazanin" panose="00000400000000000000" pitchFamily="2" charset="-78"/>
            </a:endParaRPr>
          </a:p>
        </p:txBody>
      </p:sp>
      <p:pic>
        <p:nvPicPr>
          <p:cNvPr id="4" name="Picture 3">
            <a:extLst>
              <a:ext uri="{FF2B5EF4-FFF2-40B4-BE49-F238E27FC236}">
                <a16:creationId xmlns:a16="http://schemas.microsoft.com/office/drawing/2014/main" id="{5D1EC440-0FE6-48D4-B0E8-4543894589C2}"/>
              </a:ext>
            </a:extLst>
          </p:cNvPr>
          <p:cNvPicPr>
            <a:picLocks noChangeAspect="1"/>
          </p:cNvPicPr>
          <p:nvPr/>
        </p:nvPicPr>
        <p:blipFill rotWithShape="1">
          <a:blip r:embed="rId3"/>
          <a:srcRect t="3544"/>
          <a:stretch/>
        </p:blipFill>
        <p:spPr>
          <a:xfrm>
            <a:off x="2468084" y="1329517"/>
            <a:ext cx="6468432" cy="3633289"/>
          </a:xfrm>
          <a:prstGeom prst="rect">
            <a:avLst/>
          </a:prstGeom>
        </p:spPr>
      </p:pic>
      <p:pic>
        <p:nvPicPr>
          <p:cNvPr id="3" name="Picture 2">
            <a:extLst>
              <a:ext uri="{FF2B5EF4-FFF2-40B4-BE49-F238E27FC236}">
                <a16:creationId xmlns:a16="http://schemas.microsoft.com/office/drawing/2014/main" id="{E5E6C552-F9D5-433F-85CE-F0BE887C70EE}"/>
              </a:ext>
            </a:extLst>
          </p:cNvPr>
          <p:cNvPicPr>
            <a:picLocks noChangeAspect="1"/>
          </p:cNvPicPr>
          <p:nvPr/>
        </p:nvPicPr>
        <p:blipFill>
          <a:blip r:embed="rId4"/>
          <a:stretch>
            <a:fillRect/>
          </a:stretch>
        </p:blipFill>
        <p:spPr>
          <a:xfrm>
            <a:off x="147083" y="1329517"/>
            <a:ext cx="2301292" cy="3633289"/>
          </a:xfrm>
          <a:prstGeom prst="rect">
            <a:avLst/>
          </a:prstGeom>
        </p:spPr>
      </p:pic>
    </p:spTree>
    <p:extLst>
      <p:ext uri="{BB962C8B-B14F-4D97-AF65-F5344CB8AC3E}">
        <p14:creationId xmlns:p14="http://schemas.microsoft.com/office/powerpoint/2010/main" val="2504701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EEG Coherence and Intelligence in Elementary School Children </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داده برداری:</a:t>
            </a:r>
          </a:p>
          <a:p>
            <a:pPr marL="285750" indent="-285750" algn="r" rtl="1">
              <a:spcAft>
                <a:spcPts val="1600"/>
              </a:spcAft>
            </a:pPr>
            <a:r>
              <a:rPr lang="fa-IR" dirty="0">
                <a:cs typeface="B Nazanin" panose="00000400000000000000" pitchFamily="2" charset="-78"/>
              </a:rPr>
              <a:t>12 فرد (6 زن، میانگین 9 سال و 5 ماه)</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WISC</a:t>
            </a:r>
            <a:r>
              <a:rPr lang="fa-IR" sz="1600" dirty="0">
                <a:cs typeface="+mj-cs"/>
              </a:rPr>
              <a:t> (</a:t>
            </a:r>
            <a:r>
              <a:rPr lang="en-US" sz="1600" dirty="0">
                <a:latin typeface="Times New Roman" panose="02020603050405020304" pitchFamily="18" charset="0"/>
                <a:cs typeface="Times New Roman" panose="02020603050405020304" pitchFamily="18" charset="0"/>
              </a:rPr>
              <a:t>2</a:t>
            </a:r>
            <a:r>
              <a:rPr lang="en-US" sz="1600" dirty="0">
                <a:cs typeface="+mj-cs"/>
              </a:rPr>
              <a:t> </a:t>
            </a:r>
            <a:r>
              <a:rPr lang="en-US" sz="1600" dirty="0">
                <a:latin typeface="Times New Roman" panose="02020603050405020304" pitchFamily="18" charset="0"/>
                <a:cs typeface="Times New Roman" panose="02020603050405020304" pitchFamily="18" charset="0"/>
              </a:rPr>
              <a:t>Groups</a:t>
            </a:r>
            <a:r>
              <a:rPr lang="fa-IR" sz="1600" dirty="0">
                <a:cs typeface="+mj-cs"/>
              </a:rPr>
              <a:t>)</a:t>
            </a:r>
            <a:endParaRPr lang="en-US" sz="1600" dirty="0">
              <a:cs typeface="+mj-cs"/>
            </a:endParaRP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Resting</a:t>
            </a:r>
            <a:r>
              <a:rPr lang="en-US" sz="1600" dirty="0">
                <a:cs typeface="+mj-cs"/>
              </a:rPr>
              <a:t> </a:t>
            </a:r>
            <a:r>
              <a:rPr lang="en-US" sz="1600" dirty="0">
                <a:latin typeface="Times New Roman" panose="02020603050405020304" pitchFamily="18" charset="0"/>
                <a:cs typeface="Times New Roman" panose="02020603050405020304" pitchFamily="18" charset="0"/>
              </a:rPr>
              <a:t>Eyes-Closed</a:t>
            </a:r>
            <a:r>
              <a:rPr lang="en-US" sz="1600" dirty="0">
                <a:cs typeface="+mj-cs"/>
              </a:rPr>
              <a:t> </a:t>
            </a:r>
            <a:r>
              <a:rPr lang="en-US" sz="1600" dirty="0">
                <a:latin typeface="Times New Roman" panose="02020603050405020304" pitchFamily="18" charset="0"/>
                <a:cs typeface="Times New Roman" panose="02020603050405020304" pitchFamily="18" charset="0"/>
              </a:rPr>
              <a:t>State</a:t>
            </a:r>
          </a:p>
          <a:p>
            <a:pPr marL="0" indent="0" algn="r" rtl="1">
              <a:spcAft>
                <a:spcPts val="1600"/>
              </a:spcAft>
              <a:buNone/>
            </a:pPr>
            <a:endParaRPr lang="fa-IR" dirty="0">
              <a:cs typeface="B Nazanin" panose="00000400000000000000" pitchFamily="2" charset="-78"/>
            </a:endParaRPr>
          </a:p>
        </p:txBody>
      </p:sp>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1"/>
            <a:ext cx="50858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r>
              <a:rPr lang="en-US" sz="1600" dirty="0">
                <a:latin typeface="Times New Roman" panose="02020603050405020304" pitchFamily="18" charset="0"/>
                <a:ea typeface="Calibri" panose="020F0502020204030204" pitchFamily="34" charset="0"/>
                <a:cs typeface="+mj-cs"/>
              </a:rPr>
              <a:t>Absolute, Relative Power</a:t>
            </a:r>
            <a:endParaRPr lang="fa-IR" sz="1600" dirty="0">
              <a:latin typeface="Times New Roman" panose="02020603050405020304" pitchFamily="18" charset="0"/>
              <a:ea typeface="Calibri" panose="020F0502020204030204" pitchFamily="34" charset="0"/>
              <a:cs typeface="+mj-cs"/>
            </a:endParaRPr>
          </a:p>
          <a:p>
            <a:r>
              <a:rPr lang="en-US" sz="1600" dirty="0">
                <a:latin typeface="Times New Roman" panose="02020603050405020304" pitchFamily="18" charset="0"/>
                <a:ea typeface="Calibri" panose="020F0502020204030204" pitchFamily="34" charset="0"/>
                <a:cs typeface="+mj-cs"/>
              </a:rPr>
              <a:t>Intra-Inter Hemispheric Coherence</a:t>
            </a:r>
          </a:p>
          <a:p>
            <a:r>
              <a:rPr lang="en-US" sz="1600" dirty="0">
                <a:latin typeface="Times New Roman" panose="02020603050405020304" pitchFamily="18" charset="0"/>
                <a:ea typeface="Calibri" panose="020F0502020204030204" pitchFamily="34" charset="0"/>
                <a:cs typeface="+mj-cs"/>
              </a:rPr>
              <a:t>In Delta, Theta, Alpha, Beta </a:t>
            </a:r>
            <a:endParaRPr lang="fa-IR" sz="1600" dirty="0">
              <a:latin typeface="Times New Roman" panose="02020603050405020304" pitchFamily="18" charset="0"/>
              <a:ea typeface="Calibri" panose="020F0502020204030204" pitchFamily="34" charset="0"/>
              <a:cs typeface="+mj-cs"/>
            </a:endParaRPr>
          </a:p>
          <a:p>
            <a:r>
              <a:rPr lang="en-US" sz="1600" dirty="0">
                <a:latin typeface="Times New Roman" panose="02020603050405020304" pitchFamily="18" charset="0"/>
                <a:ea typeface="Calibri" panose="020F0502020204030204" pitchFamily="34" charset="0"/>
                <a:cs typeface="+mj-cs"/>
              </a:rPr>
              <a:t>ANOVA</a:t>
            </a:r>
            <a:endParaRPr lang="fa-IR" sz="1600" dirty="0">
              <a:latin typeface="Times New Roman" panose="02020603050405020304" pitchFamily="18" charset="0"/>
              <a:ea typeface="Calibri" panose="020F0502020204030204" pitchFamily="34" charset="0"/>
              <a:cs typeface="+mj-cs"/>
            </a:endParaRPr>
          </a:p>
          <a:p>
            <a:endParaRPr lang="fa-IR" sz="1600" dirty="0">
              <a:latin typeface="Times New Roman" panose="02020603050405020304" pitchFamily="18" charset="0"/>
              <a:ea typeface="Calibri" panose="020F0502020204030204" pitchFamily="34" charset="0"/>
              <a:cs typeface="+mj-cs"/>
            </a:endParaRPr>
          </a:p>
          <a:p>
            <a:r>
              <a:rPr lang="en-US" sz="1600" dirty="0">
                <a:latin typeface="Times New Roman" panose="02020603050405020304" pitchFamily="18" charset="0"/>
                <a:ea typeface="Calibri" panose="020F0502020204030204" pitchFamily="34" charset="0"/>
                <a:cs typeface="+mj-cs"/>
              </a:rPr>
              <a:t>AP, FSIQ: Beta, Right Occipital</a:t>
            </a:r>
          </a:p>
          <a:p>
            <a:r>
              <a:rPr lang="en-US" sz="1600" dirty="0">
                <a:latin typeface="Times New Roman" panose="02020603050405020304" pitchFamily="18" charset="0"/>
                <a:ea typeface="Calibri" panose="020F0502020204030204" pitchFamily="34" charset="0"/>
                <a:cs typeface="+mj-cs"/>
              </a:rPr>
              <a:t>AP, VCI: Beta, Right Frontal</a:t>
            </a:r>
          </a:p>
          <a:p>
            <a:r>
              <a:rPr lang="en-US" sz="1600" dirty="0">
                <a:latin typeface="Times New Roman" panose="02020603050405020304" pitchFamily="18" charset="0"/>
                <a:ea typeface="Calibri" panose="020F0502020204030204" pitchFamily="34" charset="0"/>
                <a:cs typeface="+mj-cs"/>
              </a:rPr>
              <a:t>FSIQ, Coherence: Left Intra-hemispheric Theta, Inter-hemispheric Theta</a:t>
            </a:r>
          </a:p>
        </p:txBody>
      </p:sp>
    </p:spTree>
    <p:extLst>
      <p:ext uri="{BB962C8B-B14F-4D97-AF65-F5344CB8AC3E}">
        <p14:creationId xmlns:p14="http://schemas.microsoft.com/office/powerpoint/2010/main" val="3313242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Intelligence and EEG Measures of Information Flow:</a:t>
            </a:r>
            <a:br>
              <a:rPr lang="en-US" sz="2000" dirty="0">
                <a:latin typeface="Times New Roman" panose="02020603050405020304" pitchFamily="18" charset="0"/>
                <a:cs typeface="B Nazanin" panose="00000400000000000000" pitchFamily="2" charset="-78"/>
              </a:rPr>
            </a:br>
            <a:r>
              <a:rPr lang="en-US" sz="2000" dirty="0">
                <a:latin typeface="Times New Roman" panose="02020603050405020304" pitchFamily="18" charset="0"/>
                <a:cs typeface="B Nazanin" panose="00000400000000000000" pitchFamily="2" charset="-78"/>
              </a:rPr>
              <a:t>Efficiency and Homeostatic Neuroplasticity</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داده برداری:</a:t>
            </a:r>
          </a:p>
          <a:p>
            <a:pPr marL="285750" indent="-285750" algn="r" rtl="1">
              <a:spcAft>
                <a:spcPts val="1600"/>
              </a:spcAft>
            </a:pPr>
            <a:r>
              <a:rPr lang="fa-IR" dirty="0">
                <a:cs typeface="B Nazanin" panose="00000400000000000000" pitchFamily="2" charset="-78"/>
              </a:rPr>
              <a:t>371 فرد(میانگین 10 سال)</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WISC</a:t>
            </a:r>
            <a:r>
              <a:rPr lang="fa-IR" dirty="0">
                <a:cs typeface="B Nazanin" panose="00000400000000000000" pitchFamily="2" charset="-78"/>
              </a:rPr>
              <a:t>(سه دسته)</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Resting Eyes-Closed State</a:t>
            </a:r>
          </a:p>
          <a:p>
            <a:pPr marL="285750" indent="-285750" algn="r" rtl="1">
              <a:spcAft>
                <a:spcPts val="1600"/>
              </a:spcAft>
            </a:pPr>
            <a:endParaRPr lang="en-US" dirty="0">
              <a:cs typeface="B Nazanin" panose="00000400000000000000" pitchFamily="2" charset="-78"/>
            </a:endParaRPr>
          </a:p>
          <a:p>
            <a:pPr marL="285750" indent="-285750" algn="r" rtl="1">
              <a:spcAft>
                <a:spcPts val="1600"/>
              </a:spcAft>
            </a:pPr>
            <a:endParaRPr lang="fa-IR"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1"/>
                <a:ext cx="50858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r>
                  <a:rPr lang="en-US" sz="1600" dirty="0">
                    <a:effectLst/>
                    <a:latin typeface="Times New Roman" panose="02020603050405020304" pitchFamily="18" charset="0"/>
                    <a:ea typeface="Calibri" panose="020F0502020204030204" pitchFamily="34" charset="0"/>
                    <a:cs typeface="+mj-cs"/>
                  </a:rPr>
                  <a:t>PSI:</a:t>
                </a:r>
                <a:r>
                  <a:rPr lang="fa-IR" sz="1600" dirty="0">
                    <a:effectLst/>
                    <a:latin typeface="Times New Roman" panose="02020603050405020304" pitchFamily="18" charset="0"/>
                    <a:ea typeface="Calibri" panose="020F0502020204030204" pitchFamily="34" charset="0"/>
                    <a:cs typeface="+mj-cs"/>
                  </a:rPr>
                  <a:t> </a:t>
                </a:r>
                <a14:m>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B Nazanin" panose="00000400000000000000" pitchFamily="2" charset="-78"/>
                          </a:rPr>
                        </m:ctrlPr>
                      </m:sSubPr>
                      <m:e>
                        <m:r>
                          <a:rPr lang="ar-BH" sz="1800" i="1">
                            <a:effectLst/>
                            <a:latin typeface="Cambria Math" panose="02040503050406030204" pitchFamily="18" charset="0"/>
                            <a:ea typeface="Calibri" panose="020F0502020204030204" pitchFamily="34" charset="0"/>
                            <a:cs typeface="Cambria Math" panose="02040503050406030204" pitchFamily="18" charset="0"/>
                          </a:rPr>
                          <m:t>𝜓</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𝑖𝑗</m:t>
                        </m:r>
                      </m:sub>
                    </m:sSub>
                    <m:r>
                      <a:rPr lang="en-US" sz="1800" i="1">
                        <a:effectLst/>
                        <a:latin typeface="Cambria Math" panose="02040503050406030204" pitchFamily="18" charset="0"/>
                        <a:ea typeface="Calibri" panose="020F0502020204030204" pitchFamily="34" charset="0"/>
                        <a:cs typeface="B Nazanin" panose="00000400000000000000" pitchFamily="2" charset="-78"/>
                      </a:rPr>
                      <m:t>= </m:t>
                    </m:r>
                    <m:r>
                      <a:rPr lang="en-US" sz="1800" i="1">
                        <a:effectLst/>
                        <a:latin typeface="Cambria Math" panose="02040503050406030204" pitchFamily="18" charset="0"/>
                        <a:ea typeface="Calibri" panose="020F0502020204030204" pitchFamily="34" charset="0"/>
                        <a:cs typeface="B Nazanin" panose="00000400000000000000" pitchFamily="2" charset="-78"/>
                      </a:rPr>
                      <m:t>ℑ</m:t>
                    </m:r>
                    <m:d>
                      <m:d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dPr>
                      <m:e>
                        <m:nary>
                          <m:naryPr>
                            <m:chr m:val="∑"/>
                            <m:limLoc m:val="undOvr"/>
                            <m:supHide m:val="on"/>
                            <m:ctrlPr>
                              <a:rPr lang="en-US" sz="1800" i="1">
                                <a:effectLst/>
                                <a:latin typeface="Cambria Math" panose="02040503050406030204" pitchFamily="18" charset="0"/>
                                <a:ea typeface="Calibri" panose="020F0502020204030204" pitchFamily="34" charset="0"/>
                                <a:cs typeface="B Nazanin" panose="00000400000000000000" pitchFamily="2" charset="-78"/>
                              </a:rPr>
                            </m:ctrlPr>
                          </m:naryPr>
                          <m:sub>
                            <m:r>
                              <a:rPr lang="en-US" sz="1800" i="1">
                                <a:effectLst/>
                                <a:latin typeface="Cambria Math" panose="02040503050406030204" pitchFamily="18" charset="0"/>
                                <a:ea typeface="Calibri" panose="020F0502020204030204" pitchFamily="34" charset="0"/>
                                <a:cs typeface="B Nazanin" panose="00000400000000000000" pitchFamily="2" charset="-78"/>
                              </a:rPr>
                              <m:t>𝑓</m:t>
                            </m:r>
                            <m:r>
                              <a:rPr lang="en-US" sz="1800" i="1">
                                <a:effectLst/>
                                <a:latin typeface="Cambria Math" panose="02040503050406030204" pitchFamily="18" charset="0"/>
                                <a:ea typeface="Calibri" panose="020F0502020204030204" pitchFamily="34" charset="0"/>
                                <a:cs typeface="B Nazanin" panose="00000400000000000000" pitchFamily="2" charset="-78"/>
                              </a:rPr>
                              <m:t>∈</m:t>
                            </m:r>
                            <m:r>
                              <a:rPr lang="en-US" sz="1800" i="1">
                                <a:effectLst/>
                                <a:latin typeface="Cambria Math" panose="02040503050406030204" pitchFamily="18" charset="0"/>
                                <a:ea typeface="Calibri" panose="020F0502020204030204" pitchFamily="34" charset="0"/>
                                <a:cs typeface="B Nazanin" panose="00000400000000000000" pitchFamily="2" charset="-78"/>
                              </a:rPr>
                              <m:t>𝐹</m:t>
                            </m:r>
                          </m:sub>
                          <m:sup/>
                          <m:e>
                            <m:sSubSup>
                              <m:sSubSup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sSubSupPr>
                              <m:e>
                                <m:r>
                                  <a:rPr lang="en-US" sz="1800" i="1">
                                    <a:effectLst/>
                                    <a:latin typeface="Cambria Math" panose="02040503050406030204" pitchFamily="18" charset="0"/>
                                    <a:ea typeface="Calibri" panose="020F0502020204030204" pitchFamily="34" charset="0"/>
                                    <a:cs typeface="B Nazanin" panose="00000400000000000000" pitchFamily="2" charset="-78"/>
                                  </a:rPr>
                                  <m:t>𝐶</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𝑖𝑗</m:t>
                                </m:r>
                              </m:sub>
                              <m:sup>
                                <m:r>
                                  <a:rPr lang="en-US" sz="1800" i="1">
                                    <a:effectLst/>
                                    <a:latin typeface="Cambria Math" panose="02040503050406030204" pitchFamily="18" charset="0"/>
                                    <a:ea typeface="Calibri" panose="020F0502020204030204" pitchFamily="34" charset="0"/>
                                    <a:cs typeface="B Nazanin" panose="00000400000000000000" pitchFamily="2" charset="-78"/>
                                  </a:rPr>
                                  <m:t>∗</m:t>
                                </m:r>
                              </m:sup>
                            </m:sSubSup>
                            <m:d>
                              <m:d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dPr>
                              <m:e>
                                <m:r>
                                  <a:rPr lang="en-US" sz="1800" i="1">
                                    <a:effectLst/>
                                    <a:latin typeface="Cambria Math" panose="02040503050406030204" pitchFamily="18" charset="0"/>
                                    <a:ea typeface="Calibri" panose="020F0502020204030204" pitchFamily="34" charset="0"/>
                                    <a:cs typeface="B Nazanin" panose="00000400000000000000" pitchFamily="2" charset="-78"/>
                                  </a:rPr>
                                  <m:t>𝑓</m:t>
                                </m:r>
                              </m:e>
                            </m:d>
                            <m:sSubSup>
                              <m:sSubSup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sSubSupPr>
                              <m:e>
                                <m:r>
                                  <a:rPr lang="en-US" sz="1800" i="1">
                                    <a:effectLst/>
                                    <a:latin typeface="Cambria Math" panose="02040503050406030204" pitchFamily="18" charset="0"/>
                                    <a:ea typeface="Calibri" panose="020F0502020204030204" pitchFamily="34" charset="0"/>
                                    <a:cs typeface="B Nazanin" panose="00000400000000000000" pitchFamily="2" charset="-78"/>
                                  </a:rPr>
                                  <m:t> </m:t>
                                </m:r>
                                <m:r>
                                  <a:rPr lang="en-US" sz="1800" i="1">
                                    <a:effectLst/>
                                    <a:latin typeface="Cambria Math" panose="02040503050406030204" pitchFamily="18" charset="0"/>
                                    <a:ea typeface="Calibri" panose="020F0502020204030204" pitchFamily="34" charset="0"/>
                                    <a:cs typeface="B Nazanin" panose="00000400000000000000" pitchFamily="2" charset="-78"/>
                                  </a:rPr>
                                  <m:t>𝐶</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𝑖𝑗</m:t>
                                </m:r>
                              </m:sub>
                              <m:sup/>
                            </m:sSubSup>
                            <m:d>
                              <m:dPr>
                                <m:ctrlPr>
                                  <a:rPr lang="en-US" sz="1800" i="1">
                                    <a:effectLst/>
                                    <a:latin typeface="Cambria Math" panose="02040503050406030204" pitchFamily="18" charset="0"/>
                                    <a:ea typeface="Calibri" panose="020F0502020204030204" pitchFamily="34" charset="0"/>
                                    <a:cs typeface="B Nazanin" panose="00000400000000000000" pitchFamily="2" charset="-78"/>
                                  </a:rPr>
                                </m:ctrlPr>
                              </m:dPr>
                              <m:e>
                                <m:r>
                                  <a:rPr lang="en-US" sz="1800" i="1">
                                    <a:effectLst/>
                                    <a:latin typeface="Cambria Math" panose="02040503050406030204" pitchFamily="18" charset="0"/>
                                    <a:ea typeface="Calibri" panose="020F0502020204030204" pitchFamily="34" charset="0"/>
                                    <a:cs typeface="B Nazanin" panose="00000400000000000000" pitchFamily="2" charset="-78"/>
                                  </a:rPr>
                                  <m:t>𝑓</m:t>
                                </m:r>
                                <m:r>
                                  <a:rPr lang="en-US" sz="1800" i="1">
                                    <a:effectLst/>
                                    <a:latin typeface="Cambria Math" panose="02040503050406030204" pitchFamily="18" charset="0"/>
                                    <a:ea typeface="Calibri" panose="020F0502020204030204" pitchFamily="34" charset="0"/>
                                    <a:cs typeface="B Nazanin" panose="00000400000000000000" pitchFamily="2" charset="-78"/>
                                  </a:rPr>
                                  <m:t>+ </m:t>
                                </m:r>
                                <m:r>
                                  <a:rPr lang="en-US" sz="1800" i="1">
                                    <a:effectLst/>
                                    <a:latin typeface="Cambria Math" panose="02040503050406030204" pitchFamily="18" charset="0"/>
                                    <a:ea typeface="Calibri" panose="020F0502020204030204" pitchFamily="34" charset="0"/>
                                    <a:cs typeface="B Nazanin" panose="00000400000000000000" pitchFamily="2" charset="-78"/>
                                  </a:rPr>
                                  <m:t>𝛿</m:t>
                                </m:r>
                                <m:r>
                                  <a:rPr lang="en-US" sz="1800" i="1">
                                    <a:effectLst/>
                                    <a:latin typeface="Cambria Math" panose="02040503050406030204" pitchFamily="18" charset="0"/>
                                    <a:ea typeface="Calibri" panose="020F0502020204030204" pitchFamily="34" charset="0"/>
                                    <a:cs typeface="B Nazanin" panose="00000400000000000000" pitchFamily="2" charset="-78"/>
                                  </a:rPr>
                                  <m:t>𝑓</m:t>
                                </m:r>
                              </m:e>
                            </m:d>
                          </m:e>
                        </m:nary>
                      </m:e>
                    </m:d>
                  </m:oMath>
                </a14:m>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pPr marL="0" marR="0" indent="0" algn="ctr" rtl="1">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Sup>
                        <m:sSubSupPr>
                          <m:ctrlPr>
                            <a:rPr lang="en-US" sz="1800" i="1" smtClean="0">
                              <a:effectLst/>
                              <a:latin typeface="Cambria Math" panose="02040503050406030204" pitchFamily="18" charset="0"/>
                              <a:ea typeface="Calibri" panose="020F0502020204030204" pitchFamily="34" charset="0"/>
                              <a:cs typeface="B Nazanin" panose="00000400000000000000" pitchFamily="2" charset="-78"/>
                            </a:rPr>
                          </m:ctrlPr>
                        </m:sSubSupPr>
                        <m:e>
                          <m:r>
                            <a:rPr lang="en-US" sz="1800" i="1">
                              <a:effectLst/>
                              <a:latin typeface="Cambria Math" panose="02040503050406030204" pitchFamily="18" charset="0"/>
                              <a:ea typeface="Calibri" panose="020F0502020204030204" pitchFamily="34" charset="0"/>
                              <a:cs typeface="B Nazanin" panose="00000400000000000000" pitchFamily="2" charset="-78"/>
                            </a:rPr>
                            <m:t> </m:t>
                          </m:r>
                          <m:r>
                            <a:rPr lang="en-US" sz="1800" i="1">
                              <a:effectLst/>
                              <a:latin typeface="Cambria Math" panose="02040503050406030204" pitchFamily="18" charset="0"/>
                              <a:ea typeface="Calibri" panose="020F0502020204030204" pitchFamily="34" charset="0"/>
                              <a:cs typeface="B Nazanin" panose="00000400000000000000" pitchFamily="2" charset="-78"/>
                            </a:rPr>
                            <m:t>𝐶</m:t>
                          </m:r>
                        </m:e>
                        <m:sub>
                          <m:r>
                            <a:rPr lang="en-US" sz="1800" i="1">
                              <a:effectLst/>
                              <a:latin typeface="Cambria Math" panose="02040503050406030204" pitchFamily="18" charset="0"/>
                              <a:ea typeface="Calibri" panose="020F0502020204030204" pitchFamily="34" charset="0"/>
                              <a:cs typeface="B Nazanin" panose="00000400000000000000" pitchFamily="2" charset="-78"/>
                            </a:rPr>
                            <m:t>𝑖𝑗</m:t>
                          </m:r>
                        </m:sub>
                        <m:sup/>
                      </m:sSubSup>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r>
                        <a:rPr lang="en-US" sz="1800" i="1">
                          <a:effectLst/>
                          <a:latin typeface="Cambria Math" panose="02040503050406030204" pitchFamily="18" charset="0"/>
                          <a:ea typeface="Times New Roman" panose="02020603050405020304" pitchFamily="18" charset="0"/>
                          <a:cs typeface="B Nazanin" panose="00000400000000000000" pitchFamily="2" charset="-78"/>
                        </a:rPr>
                        <m:t>)= </m:t>
                      </m:r>
                      <m:f>
                        <m:f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fPr>
                        <m:num>
                          <m:sSub>
                            <m:sSub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𝑆</m:t>
                              </m:r>
                            </m:e>
                            <m:sub>
                              <m:r>
                                <a:rPr lang="en-US" sz="1800" i="1">
                                  <a:effectLst/>
                                  <a:latin typeface="Cambria Math" panose="02040503050406030204" pitchFamily="18" charset="0"/>
                                  <a:ea typeface="Times New Roman" panose="02020603050405020304" pitchFamily="18" charset="0"/>
                                  <a:cs typeface="B Nazanin" panose="00000400000000000000" pitchFamily="2" charset="-78"/>
                                </a:rPr>
                                <m:t>𝑖𝑗</m:t>
                              </m:r>
                            </m:sub>
                          </m:sSub>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num>
                        <m:den>
                          <m:rad>
                            <m:radPr>
                              <m:degHide m:val="on"/>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radPr>
                            <m:deg/>
                            <m:e>
                              <m:sSub>
                                <m:sSub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𝑆</m:t>
                                  </m:r>
                                </m:e>
                                <m:sub>
                                  <m:r>
                                    <a:rPr lang="en-US" sz="1800" i="1">
                                      <a:effectLst/>
                                      <a:latin typeface="Cambria Math" panose="02040503050406030204" pitchFamily="18" charset="0"/>
                                      <a:ea typeface="Times New Roman" panose="02020603050405020304" pitchFamily="18" charset="0"/>
                                      <a:cs typeface="B Nazanin" panose="00000400000000000000" pitchFamily="2" charset="-78"/>
                                    </a:rPr>
                                    <m:t>𝑖𝑖</m:t>
                                  </m:r>
                                </m:sub>
                              </m:sSub>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r>
                                <a:rPr lang="en-US" sz="1800" i="1">
                                  <a:effectLst/>
                                  <a:latin typeface="Cambria Math" panose="02040503050406030204" pitchFamily="18" charset="0"/>
                                  <a:ea typeface="Times New Roman" panose="02020603050405020304" pitchFamily="18" charset="0"/>
                                  <a:cs typeface="B Nazanin" panose="00000400000000000000" pitchFamily="2" charset="-78"/>
                                </a:rPr>
                                <m:t>)∗ </m:t>
                              </m:r>
                              <m:sSub>
                                <m:sSub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𝑆</m:t>
                                  </m:r>
                                </m:e>
                                <m:sub>
                                  <m:r>
                                    <a:rPr lang="en-US" sz="1800" i="1">
                                      <a:effectLst/>
                                      <a:latin typeface="Cambria Math" panose="02040503050406030204" pitchFamily="18" charset="0"/>
                                      <a:ea typeface="Times New Roman" panose="02020603050405020304" pitchFamily="18" charset="0"/>
                                      <a:cs typeface="B Nazanin" panose="00000400000000000000" pitchFamily="2" charset="-78"/>
                                    </a:rPr>
                                    <m:t>𝑗𝑗</m:t>
                                  </m:r>
                                </m:sub>
                              </m:sSub>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e>
                          </m:rad>
                        </m:den>
                      </m:f>
                    </m:oMath>
                  </m:oMathPara>
                </a14:m>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0" marR="0" indent="0" algn="ctr" rtl="1">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𝑆</m:t>
                          </m:r>
                        </m:e>
                        <m:sub>
                          <m:r>
                            <a:rPr lang="en-US" sz="1800" i="1">
                              <a:effectLst/>
                              <a:latin typeface="Cambria Math" panose="02040503050406030204" pitchFamily="18" charset="0"/>
                              <a:ea typeface="Times New Roman" panose="02020603050405020304" pitchFamily="18" charset="0"/>
                              <a:cs typeface="B Nazanin" panose="00000400000000000000" pitchFamily="2" charset="-78"/>
                            </a:rPr>
                            <m:t>𝑖𝑖</m:t>
                          </m:r>
                        </m:sub>
                      </m:sSub>
                      <m:d>
                        <m:d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e>
                      </m:d>
                      <m:r>
                        <a:rPr lang="en-US" sz="1800" i="1">
                          <a:effectLst/>
                          <a:latin typeface="Cambria Math" panose="02040503050406030204" pitchFamily="18" charset="0"/>
                          <a:ea typeface="Times New Roman" panose="02020603050405020304" pitchFamily="18" charset="0"/>
                          <a:cs typeface="B Nazanin" panose="00000400000000000000" pitchFamily="2" charset="-78"/>
                        </a:rPr>
                        <m:t>= </m:t>
                      </m:r>
                      <m:d>
                        <m:dPr>
                          <m:begChr m:val="〈"/>
                          <m:endChr m:val="〉"/>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𝑋</m:t>
                          </m:r>
                          <m:d>
                            <m:d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e>
                          </m:d>
                          <m:r>
                            <a:rPr lang="en-US" sz="1800" i="1">
                              <a:effectLst/>
                              <a:latin typeface="Cambria Math" panose="02040503050406030204" pitchFamily="18" charset="0"/>
                              <a:ea typeface="Times New Roman" panose="02020603050405020304" pitchFamily="18" charset="0"/>
                              <a:cs typeface="B Nazanin" panose="00000400000000000000" pitchFamily="2" charset="-78"/>
                            </a:rPr>
                            <m:t> </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𝑋</m:t>
                          </m:r>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sSup>
                            <m:sSup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sSupPr>
                            <m:e>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e>
                            <m:sup>
                              <m:r>
                                <a:rPr lang="en-US" sz="1800" i="1">
                                  <a:effectLst/>
                                  <a:latin typeface="Cambria Math" panose="02040503050406030204" pitchFamily="18" charset="0"/>
                                  <a:ea typeface="Times New Roman" panose="02020603050405020304" pitchFamily="18" charset="0"/>
                                  <a:cs typeface="B Nazanin" panose="00000400000000000000" pitchFamily="2" charset="-78"/>
                                </a:rPr>
                                <m:t>𝑇</m:t>
                              </m:r>
                            </m:sup>
                          </m:sSup>
                        </m:e>
                      </m:d>
                    </m:oMath>
                  </m:oMathPara>
                </a14:m>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0" marR="0" indent="0" algn="ctr" rtl="1">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𝑆</m:t>
                          </m:r>
                        </m:e>
                        <m:sub>
                          <m:r>
                            <a:rPr lang="en-US" sz="1800" i="1">
                              <a:effectLst/>
                              <a:latin typeface="Cambria Math" panose="02040503050406030204" pitchFamily="18" charset="0"/>
                              <a:ea typeface="Times New Roman" panose="02020603050405020304" pitchFamily="18" charset="0"/>
                              <a:cs typeface="B Nazanin" panose="00000400000000000000" pitchFamily="2" charset="-78"/>
                            </a:rPr>
                            <m:t>𝑗𝑗</m:t>
                          </m:r>
                        </m:sub>
                      </m:sSub>
                      <m:d>
                        <m:d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e>
                      </m:d>
                      <m:r>
                        <a:rPr lang="en-US" sz="1800" i="1">
                          <a:effectLst/>
                          <a:latin typeface="Cambria Math" panose="02040503050406030204" pitchFamily="18" charset="0"/>
                          <a:ea typeface="Times New Roman" panose="02020603050405020304" pitchFamily="18" charset="0"/>
                          <a:cs typeface="B Nazanin" panose="00000400000000000000" pitchFamily="2" charset="-78"/>
                        </a:rPr>
                        <m:t>= </m:t>
                      </m:r>
                      <m:d>
                        <m:dPr>
                          <m:begChr m:val="〈"/>
                          <m:endChr m:val="〉"/>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𝑌</m:t>
                          </m:r>
                          <m:d>
                            <m:d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e>
                          </m:d>
                          <m:r>
                            <a:rPr lang="en-US" sz="1800" i="1">
                              <a:effectLst/>
                              <a:latin typeface="Cambria Math" panose="02040503050406030204" pitchFamily="18" charset="0"/>
                              <a:ea typeface="Times New Roman" panose="02020603050405020304" pitchFamily="18" charset="0"/>
                              <a:cs typeface="B Nazanin" panose="00000400000000000000" pitchFamily="2" charset="-78"/>
                            </a:rPr>
                            <m:t> </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𝑌</m:t>
                          </m:r>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sSup>
                            <m:sSup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sSupPr>
                            <m:e>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e>
                            <m:sup>
                              <m:r>
                                <a:rPr lang="en-US" sz="1800" i="1">
                                  <a:effectLst/>
                                  <a:latin typeface="Cambria Math" panose="02040503050406030204" pitchFamily="18" charset="0"/>
                                  <a:ea typeface="Times New Roman" panose="02020603050405020304" pitchFamily="18" charset="0"/>
                                  <a:cs typeface="B Nazanin" panose="00000400000000000000" pitchFamily="2" charset="-78"/>
                                </a:rPr>
                                <m:t>𝑇</m:t>
                              </m:r>
                            </m:sup>
                          </m:sSup>
                        </m:e>
                      </m:d>
                    </m:oMath>
                  </m:oMathPara>
                </a14:m>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marL="0" marR="0" indent="0" algn="ctr" rtl="1">
                  <a:lnSpc>
                    <a:spcPct val="115000"/>
                  </a:lnSpc>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sSub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𝑆</m:t>
                          </m:r>
                        </m:e>
                        <m:sub>
                          <m:r>
                            <a:rPr lang="en-US" sz="1800" i="1">
                              <a:effectLst/>
                              <a:latin typeface="Cambria Math" panose="02040503050406030204" pitchFamily="18" charset="0"/>
                              <a:ea typeface="Times New Roman" panose="02020603050405020304" pitchFamily="18" charset="0"/>
                              <a:cs typeface="B Nazanin" panose="00000400000000000000" pitchFamily="2" charset="-78"/>
                            </a:rPr>
                            <m:t>𝑖𝑗</m:t>
                          </m:r>
                        </m:sub>
                      </m:sSub>
                      <m:d>
                        <m:d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e>
                      </m:d>
                      <m:r>
                        <a:rPr lang="en-US" sz="1800" i="1">
                          <a:effectLst/>
                          <a:latin typeface="Cambria Math" panose="02040503050406030204" pitchFamily="18" charset="0"/>
                          <a:ea typeface="Times New Roman" panose="02020603050405020304" pitchFamily="18" charset="0"/>
                          <a:cs typeface="B Nazanin" panose="00000400000000000000" pitchFamily="2" charset="-78"/>
                        </a:rPr>
                        <m:t>= </m:t>
                      </m:r>
                      <m:d>
                        <m:dPr>
                          <m:begChr m:val="〈"/>
                          <m:endChr m:val="〉"/>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𝑌</m:t>
                          </m:r>
                          <m:d>
                            <m:d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dPr>
                            <m:e>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e>
                          </m:d>
                          <m:r>
                            <a:rPr lang="en-US" sz="1800" i="1">
                              <a:effectLst/>
                              <a:latin typeface="Cambria Math" panose="02040503050406030204" pitchFamily="18" charset="0"/>
                              <a:ea typeface="Times New Roman" panose="02020603050405020304" pitchFamily="18" charset="0"/>
                              <a:cs typeface="B Nazanin" panose="00000400000000000000" pitchFamily="2" charset="-78"/>
                            </a:rPr>
                            <m:t> </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𝑋</m:t>
                          </m:r>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r>
                            <a:rPr lang="en-US" sz="1800" i="1">
                              <a:effectLst/>
                              <a:latin typeface="Cambria Math" panose="02040503050406030204" pitchFamily="18" charset="0"/>
                              <a:ea typeface="Times New Roman" panose="02020603050405020304" pitchFamily="18" charset="0"/>
                              <a:cs typeface="B Nazanin" panose="00000400000000000000" pitchFamily="2" charset="-78"/>
                            </a:rPr>
                            <m:t>𝑓</m:t>
                          </m:r>
                          <m:sSup>
                            <m:sSupPr>
                              <m:ctrlPr>
                                <a:rPr lang="en-US" sz="1800" i="1">
                                  <a:effectLst/>
                                  <a:latin typeface="Cambria Math" panose="02040503050406030204" pitchFamily="18" charset="0"/>
                                  <a:ea typeface="Times New Roman" panose="02020603050405020304" pitchFamily="18" charset="0"/>
                                  <a:cs typeface="B Nazanin" panose="00000400000000000000" pitchFamily="2" charset="-78"/>
                                </a:rPr>
                              </m:ctrlPr>
                            </m:sSupPr>
                            <m:e>
                              <m:r>
                                <a:rPr lang="en-US" sz="1800" i="1">
                                  <a:effectLst/>
                                  <a:latin typeface="Cambria Math" panose="02040503050406030204" pitchFamily="18" charset="0"/>
                                  <a:ea typeface="Times New Roman" panose="02020603050405020304" pitchFamily="18" charset="0"/>
                                  <a:cs typeface="B Nazanin" panose="00000400000000000000" pitchFamily="2" charset="-78"/>
                                </a:rPr>
                                <m:t>)</m:t>
                              </m:r>
                            </m:e>
                            <m:sup>
                              <m:r>
                                <a:rPr lang="en-US" sz="1800" i="1">
                                  <a:effectLst/>
                                  <a:latin typeface="Cambria Math" panose="02040503050406030204" pitchFamily="18" charset="0"/>
                                  <a:ea typeface="Times New Roman" panose="02020603050405020304" pitchFamily="18" charset="0"/>
                                  <a:cs typeface="B Nazanin" panose="00000400000000000000" pitchFamily="2" charset="-78"/>
                                </a:rPr>
                                <m:t>𝑇</m:t>
                              </m:r>
                            </m:sup>
                          </m:sSup>
                        </m:e>
                      </m:d>
                    </m:oMath>
                  </m:oMathPara>
                </a14:m>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pPr algn="ct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endParaRPr lang="fa-IR" sz="1800" dirty="0">
                  <a:effectLst/>
                  <a:latin typeface="Times New Roman" panose="02020603050405020304" pitchFamily="18" charset="0"/>
                  <a:ea typeface="Calibri" panose="020F0502020204030204" pitchFamily="34" charset="0"/>
                  <a:cs typeface="B Nazanin" panose="00000400000000000000" pitchFamily="2" charset="-78"/>
                </a:endParaRPr>
              </a:p>
              <a:p>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p:txBody>
          </p:sp>
        </mc:Choice>
        <mc:Fallback xmlns="">
          <p:sp>
            <p:nvSpPr>
              <p:cNvPr id="6" name="Google Shape;76;p15">
                <a:extLst>
                  <a:ext uri="{FF2B5EF4-FFF2-40B4-BE49-F238E27FC236}">
                    <a16:creationId xmlns:a16="http://schemas.microsoft.com/office/drawing/2014/main" id="{5D3D1462-5722-4F54-B605-DEFCC627E216}"/>
                  </a:ext>
                </a:extLst>
              </p:cNvPr>
              <p:cNvSpPr txBox="1">
                <a:spLocks noRot="1" noChangeAspect="1" noMove="1" noResize="1" noEditPoints="1" noAdjustHandles="1" noChangeArrowheads="1" noChangeShapeType="1" noTextEdit="1"/>
              </p:cNvSpPr>
              <p:nvPr/>
            </p:nvSpPr>
            <p:spPr>
              <a:xfrm>
                <a:off x="387900" y="1663701"/>
                <a:ext cx="5085800" cy="2905023"/>
              </a:xfrm>
              <a:prstGeom prst="rect">
                <a:avLst/>
              </a:prstGeom>
              <a:blipFill>
                <a:blip r:embed="rId3"/>
                <a:stretch>
                  <a:fillRect t="-1113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41934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Intelligence and EEG Measures of Information Flow:</a:t>
            </a:r>
            <a:br>
              <a:rPr lang="en-US" sz="2000" dirty="0">
                <a:latin typeface="Times New Roman" panose="02020603050405020304" pitchFamily="18" charset="0"/>
                <a:cs typeface="B Nazanin" panose="00000400000000000000" pitchFamily="2" charset="-78"/>
              </a:rPr>
            </a:br>
            <a:r>
              <a:rPr lang="en-US" sz="2000" dirty="0">
                <a:latin typeface="Times New Roman" panose="02020603050405020304" pitchFamily="18" charset="0"/>
                <a:cs typeface="B Nazanin" panose="00000400000000000000" pitchFamily="2" charset="-78"/>
              </a:rPr>
              <a:t>Efficiency and Homeostatic Neuroplasticity</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285750" indent="-285750" algn="r" rtl="1">
              <a:spcAft>
                <a:spcPts val="1600"/>
              </a:spcAft>
            </a:pPr>
            <a:r>
              <a:rPr lang="fa-IR" dirty="0">
                <a:cs typeface="B Nazanin" panose="00000400000000000000" pitchFamily="2" charset="-78"/>
              </a:rPr>
              <a:t>19 کانال، 8 باند فرکانسی</a:t>
            </a:r>
            <a:endParaRPr lang="en-US" dirty="0">
              <a:cs typeface="B Nazanin" panose="00000400000000000000" pitchFamily="2" charset="-78"/>
            </a:endParaRPr>
          </a:p>
          <a:p>
            <a:pPr marL="285750" indent="-285750" algn="r" rtl="1">
              <a:spcAft>
                <a:spcPts val="1600"/>
              </a:spcAft>
            </a:pPr>
            <a:endParaRPr lang="fa-IR" dirty="0">
              <a:cs typeface="B Nazanin" panose="00000400000000000000" pitchFamily="2" charset="-78"/>
            </a:endParaRPr>
          </a:p>
        </p:txBody>
      </p:sp>
      <p:pic>
        <p:nvPicPr>
          <p:cNvPr id="5" name="Picture 4">
            <a:extLst>
              <a:ext uri="{FF2B5EF4-FFF2-40B4-BE49-F238E27FC236}">
                <a16:creationId xmlns:a16="http://schemas.microsoft.com/office/drawing/2014/main" id="{087D0485-A65B-4096-B9AC-32A9F90B86AE}"/>
              </a:ext>
            </a:extLst>
          </p:cNvPr>
          <p:cNvPicPr>
            <a:picLocks noChangeAspect="1"/>
          </p:cNvPicPr>
          <p:nvPr/>
        </p:nvPicPr>
        <p:blipFill rotWithShape="1">
          <a:blip r:embed="rId3"/>
          <a:srcRect l="6339" r="15695"/>
          <a:stretch/>
        </p:blipFill>
        <p:spPr bwMode="auto">
          <a:xfrm>
            <a:off x="221614" y="2091756"/>
            <a:ext cx="3626485" cy="2629253"/>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00E7C91-5DB4-4BA4-95B2-6CF7AE9ADB59}"/>
              </a:ext>
            </a:extLst>
          </p:cNvPr>
          <p:cNvPicPr>
            <a:picLocks noChangeAspect="1"/>
          </p:cNvPicPr>
          <p:nvPr/>
        </p:nvPicPr>
        <p:blipFill>
          <a:blip r:embed="rId4"/>
          <a:stretch>
            <a:fillRect/>
          </a:stretch>
        </p:blipFill>
        <p:spPr>
          <a:xfrm>
            <a:off x="4015740" y="2091756"/>
            <a:ext cx="3439160" cy="2626916"/>
          </a:xfrm>
          <a:prstGeom prst="rect">
            <a:avLst/>
          </a:prstGeom>
        </p:spPr>
      </p:pic>
    </p:spTree>
    <p:extLst>
      <p:ext uri="{BB962C8B-B14F-4D97-AF65-F5344CB8AC3E}">
        <p14:creationId xmlns:p14="http://schemas.microsoft.com/office/powerpoint/2010/main" val="1721811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Intelligence and EEG Measures of Information Flow:</a:t>
            </a:r>
            <a:br>
              <a:rPr lang="en-US" sz="2000" dirty="0">
                <a:latin typeface="Times New Roman" panose="02020603050405020304" pitchFamily="18" charset="0"/>
                <a:cs typeface="B Nazanin" panose="00000400000000000000" pitchFamily="2" charset="-78"/>
              </a:rPr>
            </a:br>
            <a:r>
              <a:rPr lang="en-US" sz="2000" dirty="0">
                <a:latin typeface="Times New Roman" panose="02020603050405020304" pitchFamily="18" charset="0"/>
                <a:cs typeface="B Nazanin" panose="00000400000000000000" pitchFamily="2" charset="-78"/>
              </a:rPr>
              <a:t>Efficiency and Homeostatic Neuroplasticity</a:t>
            </a:r>
            <a:endParaRPr sz="3200" dirty="0">
              <a:cs typeface="B Nazanin" panose="00000400000000000000" pitchFamily="2" charset="-78"/>
            </a:endParaRPr>
          </a:p>
        </p:txBody>
      </p:sp>
      <p:sp>
        <p:nvSpPr>
          <p:cNvPr id="76" name="Google Shape;76;p15"/>
          <p:cNvSpPr txBox="1">
            <a:spLocks noGrp="1"/>
          </p:cNvSpPr>
          <p:nvPr>
            <p:ph type="body" idx="1"/>
          </p:nvPr>
        </p:nvSpPr>
        <p:spPr>
          <a:xfrm>
            <a:off x="247402" y="1489824"/>
            <a:ext cx="8508698" cy="3078900"/>
          </a:xfrm>
          <a:prstGeom prst="rect">
            <a:avLst/>
          </a:prstGeom>
        </p:spPr>
        <p:txBody>
          <a:bodyPr spcFirstLastPara="1" wrap="square" lIns="91425" tIns="91425" rIns="91425" bIns="91425" numCol="1" anchor="t" anchorCtr="0">
            <a:noAutofit/>
          </a:bodyPr>
          <a:lstStyle/>
          <a:p>
            <a:pPr marL="285750" indent="-285750" algn="r" rtl="1">
              <a:spcAft>
                <a:spcPts val="1600"/>
              </a:spcAft>
            </a:pPr>
            <a:r>
              <a:rPr lang="fa-IR" dirty="0">
                <a:cs typeface="B Nazanin" panose="00000400000000000000" pitchFamily="2" charset="-78"/>
              </a:rPr>
              <a:t>طبقه بند: </a:t>
            </a:r>
            <a:endParaRPr lang="en-US" dirty="0">
              <a:cs typeface="B Nazanin" panose="00000400000000000000" pitchFamily="2" charset="-78"/>
            </a:endParaRPr>
          </a:p>
          <a:p>
            <a:pPr marL="285750" indent="-285750" algn="r" rtl="1">
              <a:spcAft>
                <a:spcPts val="1600"/>
              </a:spcAft>
            </a:pPr>
            <a:endParaRPr lang="fa-IR" dirty="0">
              <a:cs typeface="B Nazanin" panose="00000400000000000000" pitchFamily="2" charset="-78"/>
            </a:endParaRPr>
          </a:p>
        </p:txBody>
      </p:sp>
      <p:pic>
        <p:nvPicPr>
          <p:cNvPr id="3" name="Picture 2">
            <a:extLst>
              <a:ext uri="{FF2B5EF4-FFF2-40B4-BE49-F238E27FC236}">
                <a16:creationId xmlns:a16="http://schemas.microsoft.com/office/drawing/2014/main" id="{9F47AECE-751A-46B1-AFD2-42CA16FF99A9}"/>
              </a:ext>
            </a:extLst>
          </p:cNvPr>
          <p:cNvPicPr>
            <a:picLocks noChangeAspect="1"/>
          </p:cNvPicPr>
          <p:nvPr/>
        </p:nvPicPr>
        <p:blipFill>
          <a:blip r:embed="rId3"/>
          <a:stretch>
            <a:fillRect/>
          </a:stretch>
        </p:blipFill>
        <p:spPr>
          <a:xfrm>
            <a:off x="3817231" y="2009144"/>
            <a:ext cx="4882891" cy="2559580"/>
          </a:xfrm>
          <a:prstGeom prst="rect">
            <a:avLst/>
          </a:prstGeom>
        </p:spPr>
      </p:pic>
      <p:pic>
        <p:nvPicPr>
          <p:cNvPr id="10" name="Picture 9">
            <a:extLst>
              <a:ext uri="{FF2B5EF4-FFF2-40B4-BE49-F238E27FC236}">
                <a16:creationId xmlns:a16="http://schemas.microsoft.com/office/drawing/2014/main" id="{9DC081FE-56DF-4480-91A7-B14096C7F5F0}"/>
              </a:ext>
            </a:extLst>
          </p:cNvPr>
          <p:cNvPicPr>
            <a:picLocks noChangeAspect="1"/>
          </p:cNvPicPr>
          <p:nvPr/>
        </p:nvPicPr>
        <p:blipFill>
          <a:blip r:embed="rId4"/>
          <a:stretch>
            <a:fillRect/>
          </a:stretch>
        </p:blipFill>
        <p:spPr>
          <a:xfrm>
            <a:off x="247402" y="2009143"/>
            <a:ext cx="3423642" cy="2559580"/>
          </a:xfrm>
          <a:prstGeom prst="rect">
            <a:avLst/>
          </a:prstGeom>
        </p:spPr>
      </p:pic>
    </p:spTree>
    <p:extLst>
      <p:ext uri="{BB962C8B-B14F-4D97-AF65-F5344CB8AC3E}">
        <p14:creationId xmlns:p14="http://schemas.microsoft.com/office/powerpoint/2010/main" val="2316466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EEG and Intelligence: Relations between EEG Coherence, EEG Phase Delay and Power</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داده برداری:</a:t>
            </a:r>
          </a:p>
          <a:p>
            <a:pPr marL="285750" indent="-285750" algn="r" rtl="1">
              <a:spcAft>
                <a:spcPts val="1600"/>
              </a:spcAft>
            </a:pPr>
            <a:r>
              <a:rPr lang="fa-IR" dirty="0">
                <a:cs typeface="B Nazanin" panose="00000400000000000000" pitchFamily="2" charset="-78"/>
              </a:rPr>
              <a:t>442 فرد (260 مرد، 5-52.7، 398 نفر در 5-15)</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 WISC</a:t>
            </a:r>
            <a:r>
              <a:rPr lang="fa-IR" dirty="0">
                <a:cs typeface="B Nazanin" panose="00000400000000000000" pitchFamily="2" charset="-78"/>
              </a:rPr>
              <a:t>(سه دسته)</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Resting Eyes-Closed State</a:t>
            </a:r>
            <a:r>
              <a:rPr lang="fa-IR" sz="1600" dirty="0">
                <a:latin typeface="Times New Roman" panose="02020603050405020304" pitchFamily="18" charset="0"/>
                <a:cs typeface="Times New Roman" panose="02020603050405020304" pitchFamily="18" charset="0"/>
              </a:rPr>
              <a:t> </a:t>
            </a:r>
            <a:r>
              <a:rPr lang="fa-IR" dirty="0">
                <a:cs typeface="B Nazanin" panose="00000400000000000000" pitchFamily="2" charset="-78"/>
              </a:rPr>
              <a:t>(2 تا 5 دقیقه)</a:t>
            </a:r>
          </a:p>
          <a:p>
            <a:pPr marL="285750" indent="-285750" algn="r" rtl="1">
              <a:spcAft>
                <a:spcPts val="1600"/>
              </a:spcAft>
            </a:pPr>
            <a:r>
              <a:rPr lang="en-US" dirty="0">
                <a:latin typeface="Times New Roman" panose="02020603050405020304" pitchFamily="18" charset="0"/>
                <a:cs typeface="Times New Roman" panose="02020603050405020304" pitchFamily="18" charset="0"/>
              </a:rPr>
              <a:t>19</a:t>
            </a:r>
            <a:r>
              <a:rPr lang="fa-IR" dirty="0">
                <a:cs typeface="B Nazanin" panose="00000400000000000000" pitchFamily="2" charset="-78"/>
              </a:rPr>
              <a:t> کانال</a:t>
            </a:r>
            <a:endParaRPr lang="en-US" dirty="0">
              <a:cs typeface="B Nazanin" panose="00000400000000000000" pitchFamily="2" charset="-78"/>
            </a:endParaRPr>
          </a:p>
          <a:p>
            <a:pPr marL="285750" indent="-285750" algn="r" rtl="1">
              <a:spcAft>
                <a:spcPts val="1600"/>
              </a:spcAft>
            </a:pPr>
            <a:endParaRPr lang="en-US" dirty="0">
              <a:cs typeface="B Nazanin" panose="00000400000000000000" pitchFamily="2" charset="-78"/>
            </a:endParaRPr>
          </a:p>
          <a:p>
            <a:pPr marL="285750" indent="-285750" algn="r" rtl="1">
              <a:spcAft>
                <a:spcPts val="1600"/>
              </a:spcAft>
            </a:pPr>
            <a:endParaRPr lang="fa-IR"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1"/>
                <a:ext cx="41841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lgn="l"/>
                <a:r>
                  <a:rPr lang="en-US" sz="1600" dirty="0">
                    <a:latin typeface="Times New Roman" panose="02020603050405020304" pitchFamily="18" charset="0"/>
                    <a:ea typeface="Calibri" panose="020F0502020204030204" pitchFamily="34" charset="0"/>
                    <a:cs typeface="Times New Roman" panose="02020603050405020304" pitchFamily="18" charset="0"/>
                  </a:rPr>
                  <a:t>EEG Amplitude</a:t>
                </a:r>
              </a:p>
              <a:p>
                <a:pPr algn="l"/>
                <a:r>
                  <a:rPr lang="en-US" sz="1600" dirty="0">
                    <a:latin typeface="Times New Roman" panose="02020603050405020304" pitchFamily="18" charset="0"/>
                    <a:ea typeface="Calibri" panose="020F0502020204030204" pitchFamily="34" charset="0"/>
                    <a:cs typeface="Times New Roman" panose="02020603050405020304" pitchFamily="18" charset="0"/>
                  </a:rPr>
                  <a:t>Relative Power</a:t>
                </a:r>
              </a:p>
              <a:p>
                <a:pPr algn="l"/>
                <a:r>
                  <a:rPr lang="en-US" sz="1600" dirty="0">
                    <a:latin typeface="Times New Roman" panose="02020603050405020304" pitchFamily="18" charset="0"/>
                    <a:ea typeface="Calibri" panose="020F0502020204030204" pitchFamily="34" charset="0"/>
                    <a:cs typeface="Times New Roman" panose="02020603050405020304" pitchFamily="18" charset="0"/>
                  </a:rPr>
                  <a:t>Relative Power Ratios</a:t>
                </a:r>
              </a:p>
              <a:p>
                <a:pPr algn="l"/>
                <a:r>
                  <a:rPr lang="en-US" sz="1600" dirty="0">
                    <a:latin typeface="Times New Roman" panose="02020603050405020304" pitchFamily="18" charset="0"/>
                    <a:ea typeface="Calibri" panose="020F0502020204030204" pitchFamily="34" charset="0"/>
                    <a:cs typeface="Times New Roman" panose="02020603050405020304" pitchFamily="18" charset="0"/>
                  </a:rPr>
                  <a:t>EEG Amplitude Asymmetry</a:t>
                </a:r>
              </a:p>
              <a:p>
                <a:pPr marL="11430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B Nazanin" panose="00000400000000000000" pitchFamily="2" charset="-78"/>
                            </a:rPr>
                          </m:ctrlPr>
                        </m:fPr>
                        <m:num>
                          <m:r>
                            <a:rPr lang="en-US" b="0" i="1" smtClean="0">
                              <a:latin typeface="Cambria Math" panose="02040503050406030204" pitchFamily="18" charset="0"/>
                              <a:cs typeface="B Nazanin" panose="00000400000000000000" pitchFamily="2" charset="-78"/>
                            </a:rPr>
                            <m:t>𝐿𝑒𝑓𝑡</m:t>
                          </m:r>
                          <m:r>
                            <a:rPr lang="en-US" b="0" i="1" smtClean="0">
                              <a:latin typeface="Cambria Math" panose="02040503050406030204" pitchFamily="18" charset="0"/>
                              <a:cs typeface="B Nazanin" panose="00000400000000000000" pitchFamily="2" charset="-78"/>
                            </a:rPr>
                            <m:t> −</m:t>
                          </m:r>
                          <m:r>
                            <a:rPr lang="en-US" b="0" i="1" smtClean="0">
                              <a:latin typeface="Cambria Math" panose="02040503050406030204" pitchFamily="18" charset="0"/>
                              <a:cs typeface="B Nazanin" panose="00000400000000000000" pitchFamily="2" charset="-78"/>
                            </a:rPr>
                            <m:t>𝑅𝑖𝑔</m:t>
                          </m:r>
                          <m:r>
                            <a:rPr lang="en-US" b="0" i="1" smtClean="0">
                              <a:latin typeface="Cambria Math" panose="02040503050406030204" pitchFamily="18" charset="0"/>
                              <a:cs typeface="B Nazanin" panose="00000400000000000000" pitchFamily="2" charset="-78"/>
                            </a:rPr>
                            <m:t>h</m:t>
                          </m:r>
                          <m:r>
                            <a:rPr lang="en-US" b="0" i="1" smtClean="0">
                              <a:latin typeface="Cambria Math" panose="02040503050406030204" pitchFamily="18" charset="0"/>
                              <a:cs typeface="B Nazanin" panose="00000400000000000000" pitchFamily="2" charset="-78"/>
                            </a:rPr>
                            <m:t>𝑡</m:t>
                          </m:r>
                        </m:num>
                        <m:den>
                          <m:r>
                            <a:rPr lang="en-US" b="0" i="1" smtClean="0">
                              <a:latin typeface="Cambria Math" panose="02040503050406030204" pitchFamily="18" charset="0"/>
                              <a:cs typeface="B Nazanin" panose="00000400000000000000" pitchFamily="2" charset="-78"/>
                            </a:rPr>
                            <m:t>𝐿𝑒𝑓𝑡</m:t>
                          </m:r>
                          <m:r>
                            <a:rPr lang="en-US" b="0" i="1" smtClean="0">
                              <a:latin typeface="Cambria Math" panose="02040503050406030204" pitchFamily="18" charset="0"/>
                              <a:cs typeface="B Nazanin" panose="00000400000000000000" pitchFamily="2" charset="-78"/>
                            </a:rPr>
                            <m:t>+</m:t>
                          </m:r>
                          <m:r>
                            <a:rPr lang="en-US" b="0" i="1" smtClean="0">
                              <a:latin typeface="Cambria Math" panose="02040503050406030204" pitchFamily="18" charset="0"/>
                              <a:cs typeface="B Nazanin" panose="00000400000000000000" pitchFamily="2" charset="-78"/>
                            </a:rPr>
                            <m:t>𝑅𝑖𝑔</m:t>
                          </m:r>
                          <m:r>
                            <a:rPr lang="en-US" b="0" i="1" smtClean="0">
                              <a:latin typeface="Cambria Math" panose="02040503050406030204" pitchFamily="18" charset="0"/>
                              <a:cs typeface="B Nazanin" panose="00000400000000000000" pitchFamily="2" charset="-78"/>
                            </a:rPr>
                            <m:t>h</m:t>
                          </m:r>
                          <m:r>
                            <a:rPr lang="en-US" b="0" i="1" smtClean="0">
                              <a:latin typeface="Cambria Math" panose="02040503050406030204" pitchFamily="18" charset="0"/>
                              <a:cs typeface="B Nazanin" panose="00000400000000000000" pitchFamily="2" charset="-78"/>
                            </a:rPr>
                            <m:t>𝑡</m:t>
                          </m:r>
                        </m:den>
                      </m:f>
                    </m:oMath>
                  </m:oMathPara>
                </a14:m>
                <a:endParaRPr lang="en-US" dirty="0">
                  <a:latin typeface="Times New Roman" panose="02020603050405020304" pitchFamily="18" charset="0"/>
                  <a:ea typeface="Calibri" panose="020F0502020204030204" pitchFamily="34" charset="0"/>
                  <a:cs typeface="B Nazanin" panose="00000400000000000000" pitchFamily="2" charset="-78"/>
                </a:endParaRPr>
              </a:p>
              <a:p>
                <a:pPr algn="l"/>
                <a:r>
                  <a:rPr lang="en-US" sz="1600" dirty="0">
                    <a:latin typeface="Times New Roman" panose="02020603050405020304" pitchFamily="18" charset="0"/>
                    <a:ea typeface="Calibri" panose="020F0502020204030204" pitchFamily="34" charset="0"/>
                    <a:cs typeface="B Nazanin" panose="00000400000000000000" pitchFamily="2" charset="-78"/>
                  </a:rPr>
                  <a:t>EEG Coherence</a:t>
                </a:r>
              </a:p>
              <a:p>
                <a:pPr algn="l"/>
                <a:r>
                  <a:rPr lang="en-US" sz="1600" dirty="0">
                    <a:latin typeface="Times New Roman" panose="02020603050405020304" pitchFamily="18" charset="0"/>
                    <a:ea typeface="Calibri" panose="020F0502020204030204" pitchFamily="34" charset="0"/>
                    <a:cs typeface="B Nazanin" panose="00000400000000000000" pitchFamily="2" charset="-78"/>
                  </a:rPr>
                  <a:t>Phase Delay</a:t>
                </a:r>
              </a:p>
              <a:p>
                <a:pPr marL="114300" indent="0" algn="ctr">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ea typeface="Calibri" panose="020F0502020204030204" pitchFamily="34" charset="0"/>
                              <a:cs typeface="B Nazanin" panose="00000400000000000000" pitchFamily="2" charset="-78"/>
                            </a:rPr>
                          </m:ctrlPr>
                        </m:funcPr>
                        <m:fName>
                          <m:r>
                            <m:rPr>
                              <m:sty m:val="p"/>
                            </m:rPr>
                            <a:rPr lang="en-US" b="0" i="0" smtClean="0">
                              <a:latin typeface="Cambria Math" panose="02040503050406030204" pitchFamily="18" charset="0"/>
                              <a:ea typeface="Calibri" panose="020F0502020204030204" pitchFamily="34" charset="0"/>
                              <a:cs typeface="B Nazanin" panose="00000400000000000000" pitchFamily="2" charset="-78"/>
                            </a:rPr>
                            <m:t>arctan</m:t>
                          </m:r>
                        </m:fName>
                        <m:e>
                          <m:r>
                            <a:rPr lang="en-US" b="0" i="1" smtClean="0">
                              <a:latin typeface="Cambria Math" panose="02040503050406030204" pitchFamily="18" charset="0"/>
                              <a:ea typeface="Calibri" panose="020F0502020204030204" pitchFamily="34" charset="0"/>
                              <a:cs typeface="B Nazanin" panose="00000400000000000000" pitchFamily="2" charset="-78"/>
                            </a:rPr>
                            <m:t>(</m:t>
                          </m:r>
                          <m:f>
                            <m:fPr>
                              <m:ctrlPr>
                                <a:rPr lang="en-US" b="0" i="1" smtClean="0">
                                  <a:latin typeface="Cambria Math" panose="02040503050406030204" pitchFamily="18" charset="0"/>
                                  <a:cs typeface="B Nazanin" panose="00000400000000000000" pitchFamily="2" charset="-78"/>
                                </a:rPr>
                              </m:ctrlPr>
                            </m:fPr>
                            <m:num>
                              <m:sSub>
                                <m:sSubPr>
                                  <m:ctrlPr>
                                    <a:rPr lang="en-US" b="0" i="1" smtClean="0">
                                      <a:latin typeface="Cambria Math" panose="02040503050406030204" pitchFamily="18" charset="0"/>
                                      <a:cs typeface="B Nazanin" panose="00000400000000000000" pitchFamily="2" charset="-78"/>
                                    </a:rPr>
                                  </m:ctrlPr>
                                </m:sSubPr>
                                <m:e>
                                  <m:r>
                                    <a:rPr lang="en-US" b="0" i="1" smtClean="0">
                                      <a:latin typeface="Cambria Math" panose="02040503050406030204" pitchFamily="18" charset="0"/>
                                      <a:cs typeface="B Nazanin" panose="00000400000000000000" pitchFamily="2" charset="-78"/>
                                    </a:rPr>
                                    <m:t>𝑞</m:t>
                                  </m:r>
                                </m:e>
                                <m:sub>
                                  <m:r>
                                    <a:rPr lang="en-US" b="0" i="1" smtClean="0">
                                      <a:latin typeface="Cambria Math" panose="02040503050406030204" pitchFamily="18" charset="0"/>
                                      <a:cs typeface="B Nazanin" panose="00000400000000000000" pitchFamily="2" charset="-78"/>
                                    </a:rPr>
                                    <m:t>𝑥𝑦</m:t>
                                  </m:r>
                                </m:sub>
                              </m:sSub>
                            </m:num>
                            <m:den>
                              <m:sSub>
                                <m:sSubPr>
                                  <m:ctrlPr>
                                    <a:rPr lang="en-US" b="0" i="1" smtClean="0">
                                      <a:latin typeface="Cambria Math" panose="02040503050406030204" pitchFamily="18" charset="0"/>
                                      <a:cs typeface="B Nazanin" panose="00000400000000000000" pitchFamily="2" charset="-78"/>
                                    </a:rPr>
                                  </m:ctrlPr>
                                </m:sSubPr>
                                <m:e>
                                  <m:r>
                                    <a:rPr lang="en-US" b="0" i="1" smtClean="0">
                                      <a:latin typeface="Cambria Math" panose="02040503050406030204" pitchFamily="18" charset="0"/>
                                      <a:cs typeface="B Nazanin" panose="00000400000000000000" pitchFamily="2" charset="-78"/>
                                    </a:rPr>
                                    <m:t>𝑟</m:t>
                                  </m:r>
                                </m:e>
                                <m:sub>
                                  <m:r>
                                    <a:rPr lang="en-US" b="0" i="1" smtClean="0">
                                      <a:latin typeface="Cambria Math" panose="02040503050406030204" pitchFamily="18" charset="0"/>
                                      <a:cs typeface="B Nazanin" panose="00000400000000000000" pitchFamily="2" charset="-78"/>
                                    </a:rPr>
                                    <m:t>𝑥𝑦</m:t>
                                  </m:r>
                                </m:sub>
                              </m:sSub>
                            </m:den>
                          </m:f>
                          <m:r>
                            <a:rPr lang="en-US" b="0" i="1" smtClean="0">
                              <a:latin typeface="Cambria Math" panose="02040503050406030204" pitchFamily="18" charset="0"/>
                              <a:ea typeface="Calibri" panose="020F0502020204030204" pitchFamily="34" charset="0"/>
                              <a:cs typeface="B Nazanin" panose="00000400000000000000" pitchFamily="2" charset="-78"/>
                            </a:rPr>
                            <m:t>)</m:t>
                          </m:r>
                        </m:e>
                      </m:func>
                    </m:oMath>
                  </m:oMathPara>
                </a14:m>
                <a:endParaRPr lang="fa-IR" dirty="0">
                  <a:latin typeface="Times New Roman" panose="02020603050405020304" pitchFamily="18" charset="0"/>
                  <a:ea typeface="Calibri" panose="020F0502020204030204" pitchFamily="34" charset="0"/>
                  <a:cs typeface="B Nazanin" panose="00000400000000000000" pitchFamily="2" charset="-78"/>
                </a:endParaRPr>
              </a:p>
              <a:p>
                <a:pPr algn="l"/>
                <a:endParaRPr lang="en-US" dirty="0">
                  <a:latin typeface="Times New Roman" panose="02020603050405020304" pitchFamily="18" charset="0"/>
                  <a:ea typeface="Calibri" panose="020F0502020204030204" pitchFamily="34" charset="0"/>
                  <a:cs typeface="B Nazanin" panose="00000400000000000000" pitchFamily="2" charset="-78"/>
                </a:endParaRPr>
              </a:p>
              <a:p>
                <a:pPr algn="l"/>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p:txBody>
          </p:sp>
        </mc:Choice>
        <mc:Fallback xmlns="">
          <p:sp>
            <p:nvSpPr>
              <p:cNvPr id="6" name="Google Shape;76;p15">
                <a:extLst>
                  <a:ext uri="{FF2B5EF4-FFF2-40B4-BE49-F238E27FC236}">
                    <a16:creationId xmlns:a16="http://schemas.microsoft.com/office/drawing/2014/main" id="{5D3D1462-5722-4F54-B605-DEFCC627E216}"/>
                  </a:ext>
                </a:extLst>
              </p:cNvPr>
              <p:cNvSpPr txBox="1">
                <a:spLocks noRot="1" noChangeAspect="1" noMove="1" noResize="1" noEditPoints="1" noAdjustHandles="1" noChangeArrowheads="1" noChangeShapeType="1" noTextEdit="1"/>
              </p:cNvSpPr>
              <p:nvPr/>
            </p:nvSpPr>
            <p:spPr>
              <a:xfrm>
                <a:off x="387900" y="1663701"/>
                <a:ext cx="4184100" cy="2905023"/>
              </a:xfrm>
              <a:prstGeom prst="rect">
                <a:avLst/>
              </a:prstGeom>
              <a:blipFill>
                <a:blip r:embed="rId3"/>
                <a:stretch>
                  <a:fillRect b="-588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34340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EEG and Intelligence: Relations between EEG Coherence, EEG Phase Delay and Power</a:t>
            </a:r>
            <a:endParaRPr sz="3200" dirty="0">
              <a:cs typeface="B Nazanin" panose="00000400000000000000" pitchFamily="2" charset="-78"/>
            </a:endParaRPr>
          </a:p>
        </p:txBody>
      </p:sp>
      <p:sp>
        <p:nvSpPr>
          <p:cNvPr id="76" name="Google Shape;76;p15"/>
          <p:cNvSpPr txBox="1">
            <a:spLocks noGrp="1"/>
          </p:cNvSpPr>
          <p:nvPr>
            <p:ph type="body" idx="1"/>
          </p:nvPr>
        </p:nvSpPr>
        <p:spPr>
          <a:xfrm>
            <a:off x="4178300" y="1489824"/>
            <a:ext cx="4577800" cy="3078900"/>
          </a:xfrm>
          <a:prstGeom prst="rect">
            <a:avLst/>
          </a:prstGeom>
        </p:spPr>
        <p:txBody>
          <a:bodyPr spcFirstLastPara="1" wrap="square" lIns="91425" tIns="91425" rIns="91425" bIns="91425" numCol="1" anchor="t" anchorCtr="0">
            <a:noAutofit/>
          </a:bodyPr>
          <a:lstStyle/>
          <a:p>
            <a:pPr marL="285750" indent="-285750" algn="r" rtl="1">
              <a:spcAft>
                <a:spcPts val="1600"/>
              </a:spcAft>
            </a:pPr>
            <a:r>
              <a:rPr lang="fa-IR" dirty="0">
                <a:cs typeface="B Nazanin" panose="00000400000000000000" pitchFamily="2" charset="-78"/>
              </a:rPr>
              <a:t>آنالیز </a:t>
            </a:r>
            <a:r>
              <a:rPr lang="en-US" sz="1600" dirty="0">
                <a:latin typeface="Times New Roman" panose="02020603050405020304" pitchFamily="18" charset="0"/>
                <a:cs typeface="Times New Roman" panose="02020603050405020304" pitchFamily="18" charset="0"/>
              </a:rPr>
              <a:t>FSIQ</a:t>
            </a:r>
            <a:r>
              <a:rPr lang="fa-IR" sz="1600" dirty="0">
                <a:cs typeface="+mj-cs"/>
              </a:rPr>
              <a:t>، </a:t>
            </a:r>
            <a:r>
              <a:rPr lang="en-US" sz="1600" dirty="0">
                <a:latin typeface="Times New Roman" panose="02020603050405020304" pitchFamily="18" charset="0"/>
                <a:cs typeface="Times New Roman" panose="02020603050405020304" pitchFamily="18" charset="0"/>
              </a:rPr>
              <a:t>Performance</a:t>
            </a:r>
            <a:r>
              <a:rPr lang="fa-IR" sz="1600" dirty="0">
                <a:cs typeface="+mj-cs"/>
              </a:rPr>
              <a:t>، </a:t>
            </a:r>
            <a:r>
              <a:rPr lang="en-US" sz="1600" dirty="0">
                <a:latin typeface="Times New Roman" panose="02020603050405020304" pitchFamily="18" charset="0"/>
                <a:cs typeface="Times New Roman" panose="02020603050405020304" pitchFamily="18" charset="0"/>
              </a:rPr>
              <a:t>Verbal</a:t>
            </a:r>
          </a:p>
          <a:p>
            <a:pPr marL="285750" indent="-285750" algn="r" rtl="1">
              <a:spcAft>
                <a:spcPts val="1600"/>
              </a:spcAft>
            </a:pPr>
            <a:r>
              <a:rPr lang="fa-IR" dirty="0">
                <a:cs typeface="B Nazanin" panose="00000400000000000000" pitchFamily="2" charset="-78"/>
              </a:rPr>
              <a:t>2831 معیار، تست آماری(</a:t>
            </a:r>
            <a:r>
              <a:rPr lang="en-US" sz="1600" dirty="0">
                <a:latin typeface="Times New Roman" panose="02020603050405020304" pitchFamily="18" charset="0"/>
                <a:cs typeface="Times New Roman" panose="02020603050405020304" pitchFamily="18" charset="0"/>
              </a:rPr>
              <a:t>t-test</a:t>
            </a:r>
            <a:r>
              <a:rPr lang="fa-IR" dirty="0">
                <a:cs typeface="B Nazanin" panose="00000400000000000000" pitchFamily="2" charset="-78"/>
              </a:rPr>
              <a:t>) و </a:t>
            </a:r>
            <a:r>
              <a:rPr lang="en-US" sz="1600" dirty="0">
                <a:latin typeface="Times New Roman" panose="02020603050405020304" pitchFamily="18" charset="0"/>
                <a:cs typeface="Times New Roman" panose="02020603050405020304" pitchFamily="18" charset="0"/>
              </a:rPr>
              <a:t>Varimax Factor Analysis</a:t>
            </a:r>
            <a:r>
              <a:rPr lang="fa-IR" dirty="0">
                <a:cs typeface="B Nazanin" panose="00000400000000000000" pitchFamily="2" charset="-78"/>
              </a:rPr>
              <a:t> </a:t>
            </a:r>
          </a:p>
          <a:p>
            <a:pPr marL="285750" indent="-285750" algn="r" rtl="1">
              <a:spcAft>
                <a:spcPts val="1600"/>
              </a:spcAft>
            </a:pPr>
            <a:endParaRPr lang="fa-IR" dirty="0">
              <a:cs typeface="B Nazanin" panose="00000400000000000000" pitchFamily="2" charset="-78"/>
            </a:endParaRPr>
          </a:p>
        </p:txBody>
      </p:sp>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1"/>
            <a:ext cx="41841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lgn="l"/>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p:txBody>
      </p:sp>
      <p:pic>
        <p:nvPicPr>
          <p:cNvPr id="3" name="Picture 2">
            <a:extLst>
              <a:ext uri="{FF2B5EF4-FFF2-40B4-BE49-F238E27FC236}">
                <a16:creationId xmlns:a16="http://schemas.microsoft.com/office/drawing/2014/main" id="{DE9FF0D4-07C0-4458-B8BB-851E3DA5D8BB}"/>
              </a:ext>
            </a:extLst>
          </p:cNvPr>
          <p:cNvPicPr>
            <a:picLocks noChangeAspect="1"/>
          </p:cNvPicPr>
          <p:nvPr/>
        </p:nvPicPr>
        <p:blipFill>
          <a:blip r:embed="rId3"/>
          <a:stretch>
            <a:fillRect/>
          </a:stretch>
        </p:blipFill>
        <p:spPr>
          <a:xfrm>
            <a:off x="5170700" y="2836060"/>
            <a:ext cx="2986699" cy="2218063"/>
          </a:xfrm>
          <a:prstGeom prst="rect">
            <a:avLst/>
          </a:prstGeom>
        </p:spPr>
      </p:pic>
      <p:pic>
        <p:nvPicPr>
          <p:cNvPr id="5" name="Picture 4">
            <a:extLst>
              <a:ext uri="{FF2B5EF4-FFF2-40B4-BE49-F238E27FC236}">
                <a16:creationId xmlns:a16="http://schemas.microsoft.com/office/drawing/2014/main" id="{506F49C3-5D99-418F-8EE5-08F6FA4F5A9C}"/>
              </a:ext>
            </a:extLst>
          </p:cNvPr>
          <p:cNvPicPr>
            <a:picLocks noChangeAspect="1"/>
          </p:cNvPicPr>
          <p:nvPr/>
        </p:nvPicPr>
        <p:blipFill>
          <a:blip r:embed="rId4"/>
          <a:stretch>
            <a:fillRect/>
          </a:stretch>
        </p:blipFill>
        <p:spPr>
          <a:xfrm>
            <a:off x="793789" y="1453170"/>
            <a:ext cx="3372321" cy="3600953"/>
          </a:xfrm>
          <a:prstGeom prst="rect">
            <a:avLst/>
          </a:prstGeom>
        </p:spPr>
      </p:pic>
    </p:spTree>
    <p:extLst>
      <p:ext uri="{BB962C8B-B14F-4D97-AF65-F5344CB8AC3E}">
        <p14:creationId xmlns:p14="http://schemas.microsoft.com/office/powerpoint/2010/main" val="3579041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EEG and Intelligence: Relations between EEG Coherence, EEG Phase Delay and Power</a:t>
            </a:r>
            <a:endParaRPr sz="3200" dirty="0">
              <a:cs typeface="B Nazanin" panose="00000400000000000000" pitchFamily="2" charset="-78"/>
            </a:endParaRPr>
          </a:p>
        </p:txBody>
      </p:sp>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1"/>
            <a:ext cx="41841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lgn="l"/>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p:txBody>
      </p:sp>
      <p:pic>
        <p:nvPicPr>
          <p:cNvPr id="8" name="Picture 7">
            <a:extLst>
              <a:ext uri="{FF2B5EF4-FFF2-40B4-BE49-F238E27FC236}">
                <a16:creationId xmlns:a16="http://schemas.microsoft.com/office/drawing/2014/main" id="{C70ED331-C455-4E6D-90BE-6F0DC327BF3A}"/>
              </a:ext>
            </a:extLst>
          </p:cNvPr>
          <p:cNvPicPr>
            <a:picLocks noChangeAspect="1"/>
          </p:cNvPicPr>
          <p:nvPr/>
        </p:nvPicPr>
        <p:blipFill>
          <a:blip r:embed="rId3"/>
          <a:stretch>
            <a:fillRect/>
          </a:stretch>
        </p:blipFill>
        <p:spPr>
          <a:xfrm>
            <a:off x="248067" y="1699648"/>
            <a:ext cx="4277322" cy="2962688"/>
          </a:xfrm>
          <a:prstGeom prst="rect">
            <a:avLst/>
          </a:prstGeom>
        </p:spPr>
      </p:pic>
      <p:pic>
        <p:nvPicPr>
          <p:cNvPr id="4" name="Picture 3">
            <a:extLst>
              <a:ext uri="{FF2B5EF4-FFF2-40B4-BE49-F238E27FC236}">
                <a16:creationId xmlns:a16="http://schemas.microsoft.com/office/drawing/2014/main" id="{951795EA-1355-4866-805B-DF3F108C09E0}"/>
              </a:ext>
            </a:extLst>
          </p:cNvPr>
          <p:cNvPicPr>
            <a:picLocks noChangeAspect="1"/>
          </p:cNvPicPr>
          <p:nvPr/>
        </p:nvPicPr>
        <p:blipFill>
          <a:blip r:embed="rId4"/>
          <a:stretch>
            <a:fillRect/>
          </a:stretch>
        </p:blipFill>
        <p:spPr>
          <a:xfrm>
            <a:off x="4835461" y="1699648"/>
            <a:ext cx="4013861" cy="2957976"/>
          </a:xfrm>
          <a:prstGeom prst="rect">
            <a:avLst/>
          </a:prstGeom>
        </p:spPr>
      </p:pic>
    </p:spTree>
    <p:extLst>
      <p:ext uri="{BB962C8B-B14F-4D97-AF65-F5344CB8AC3E}">
        <p14:creationId xmlns:p14="http://schemas.microsoft.com/office/powerpoint/2010/main" val="129466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4"/>
          <p:cNvSpPr txBox="1">
            <a:spLocks noGrp="1"/>
          </p:cNvSpPr>
          <p:nvPr>
            <p:ph type="title"/>
          </p:nvPr>
        </p:nvSpPr>
        <p:spPr>
          <a:xfrm>
            <a:off x="4833300" y="1754605"/>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B Nazanin" panose="00000400000000000000" pitchFamily="2" charset="-78"/>
              </a:rPr>
              <a:t>مقدمه</a:t>
            </a:r>
            <a:endParaRPr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3" name="Google Shape;70;p14">
                <a:extLst>
                  <a:ext uri="{FF2B5EF4-FFF2-40B4-BE49-F238E27FC236}">
                    <a16:creationId xmlns:a16="http://schemas.microsoft.com/office/drawing/2014/main" id="{54AF17C9-C7DD-41A9-9B86-BBDA2DD0C5C5}"/>
                  </a:ext>
                </a:extLst>
              </p:cNvPr>
              <p:cNvSpPr txBox="1">
                <a:spLocks/>
              </p:cNvSpPr>
              <p:nvPr/>
            </p:nvSpPr>
            <p:spPr>
              <a:xfrm>
                <a:off x="127097" y="2621704"/>
                <a:ext cx="4183604" cy="21303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1pPr>
                <a:lvl2pPr marR="0" lvl="1"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2pPr>
                <a:lvl3pPr marR="0" lvl="2"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3pPr>
                <a:lvl4pPr marR="0" lvl="3"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4pPr>
                <a:lvl5pPr marR="0" lvl="4"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5pPr>
                <a:lvl6pPr marR="0" lvl="5"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6pPr>
                <a:lvl7pPr marR="0" lvl="6"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7pPr>
                <a:lvl8pPr marR="0" lvl="7"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8pPr>
                <a:lvl9pPr marR="0" lvl="8" algn="ctr" rtl="0">
                  <a:lnSpc>
                    <a:spcPct val="100000"/>
                  </a:lnSpc>
                  <a:spcBef>
                    <a:spcPts val="0"/>
                  </a:spcBef>
                  <a:spcAft>
                    <a:spcPts val="0"/>
                  </a:spcAft>
                  <a:buClr>
                    <a:schemeClr val="dk1"/>
                  </a:buClr>
                  <a:buSzPts val="3800"/>
                  <a:buFont typeface="Roboto Slab"/>
                  <a:buNone/>
                  <a:defRPr sz="3800" b="0" i="0" u="none" strike="noStrike" cap="none">
                    <a:solidFill>
                      <a:schemeClr val="dk1"/>
                    </a:solidFill>
                    <a:latin typeface="Roboto Slab"/>
                    <a:ea typeface="Roboto Slab"/>
                    <a:cs typeface="Roboto Slab"/>
                    <a:sym typeface="Roboto Slab"/>
                  </a:defRPr>
                </a:lvl9pPr>
              </a:lstStyle>
              <a:p>
                <a:r>
                  <a:rPr lang="en-US" sz="1800" dirty="0">
                    <a:latin typeface="Times New Roman" panose="02020603050405020304" pitchFamily="18" charset="0"/>
                    <a:cs typeface="Times New Roman" panose="02020603050405020304" pitchFamily="18" charset="0"/>
                  </a:rPr>
                  <a:t>Intelligence Quotient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000" i="1" smtClean="0">
                            <a:latin typeface="Cambria Math" panose="02040503050406030204" pitchFamily="18" charset="0"/>
                            <a:cs typeface="B Nazanin" panose="00000400000000000000" pitchFamily="2" charset="-78"/>
                          </a:rPr>
                        </m:ctrlPr>
                      </m:fPr>
                      <m:num>
                        <m:r>
                          <a:rPr lang="en-US" sz="2000" b="0" i="1" smtClean="0">
                            <a:latin typeface="Cambria Math" panose="02040503050406030204" pitchFamily="18" charset="0"/>
                            <a:cs typeface="B Nazanin" panose="00000400000000000000" pitchFamily="2" charset="-78"/>
                          </a:rPr>
                          <m:t>𝑀𝑒𝑛𝑡𝑎𝑙</m:t>
                        </m:r>
                        <m:r>
                          <a:rPr lang="en-US" sz="2000" b="0" i="1" smtClean="0">
                            <a:latin typeface="Cambria Math" panose="02040503050406030204" pitchFamily="18" charset="0"/>
                            <a:cs typeface="B Nazanin" panose="00000400000000000000" pitchFamily="2" charset="-78"/>
                          </a:rPr>
                          <m:t> </m:t>
                        </m:r>
                        <m:r>
                          <a:rPr lang="en-US" sz="2000" b="0" i="1" smtClean="0">
                            <a:latin typeface="Cambria Math" panose="02040503050406030204" pitchFamily="18" charset="0"/>
                            <a:cs typeface="B Nazanin" panose="00000400000000000000" pitchFamily="2" charset="-78"/>
                          </a:rPr>
                          <m:t>𝐴𝑔𝑒</m:t>
                        </m:r>
                      </m:num>
                      <m:den>
                        <m:r>
                          <a:rPr lang="en-US" sz="2000" b="0" i="1" smtClean="0">
                            <a:latin typeface="Cambria Math" panose="02040503050406030204" pitchFamily="18" charset="0"/>
                            <a:cs typeface="B Nazanin" panose="00000400000000000000" pitchFamily="2" charset="-78"/>
                          </a:rPr>
                          <m:t>𝐶</m:t>
                        </m:r>
                        <m:r>
                          <a:rPr lang="en-US" sz="2000" b="0" i="1" smtClean="0">
                            <a:latin typeface="Cambria Math" panose="02040503050406030204" pitchFamily="18" charset="0"/>
                            <a:cs typeface="B Nazanin" panose="00000400000000000000" pitchFamily="2" charset="-78"/>
                          </a:rPr>
                          <m:t>h</m:t>
                        </m:r>
                        <m:r>
                          <a:rPr lang="en-US" sz="2000" b="0" i="1" smtClean="0">
                            <a:latin typeface="Cambria Math" panose="02040503050406030204" pitchFamily="18" charset="0"/>
                            <a:cs typeface="B Nazanin" panose="00000400000000000000" pitchFamily="2" charset="-78"/>
                          </a:rPr>
                          <m:t>𝑟𝑜𝑛𝑖𝑐𝑎𝑙</m:t>
                        </m:r>
                        <m:r>
                          <a:rPr lang="en-US" sz="2000" b="0" i="1" smtClean="0">
                            <a:latin typeface="Cambria Math" panose="02040503050406030204" pitchFamily="18" charset="0"/>
                            <a:cs typeface="B Nazanin" panose="00000400000000000000" pitchFamily="2" charset="-78"/>
                          </a:rPr>
                          <m:t> </m:t>
                        </m:r>
                        <m:r>
                          <a:rPr lang="en-US" sz="2000" b="0" i="1" smtClean="0">
                            <a:latin typeface="Cambria Math" panose="02040503050406030204" pitchFamily="18" charset="0"/>
                            <a:cs typeface="B Nazanin" panose="00000400000000000000" pitchFamily="2" charset="-78"/>
                          </a:rPr>
                          <m:t>𝐴𝑔𝑒</m:t>
                        </m:r>
                      </m:den>
                    </m:f>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3" name="Google Shape;70;p14">
                <a:extLst>
                  <a:ext uri="{FF2B5EF4-FFF2-40B4-BE49-F238E27FC236}">
                    <a16:creationId xmlns:a16="http://schemas.microsoft.com/office/drawing/2014/main" id="{54AF17C9-C7DD-41A9-9B86-BBDA2DD0C5C5}"/>
                  </a:ext>
                </a:extLst>
              </p:cNvPr>
              <p:cNvSpPr txBox="1">
                <a:spLocks noRot="1" noChangeAspect="1" noMove="1" noResize="1" noEditPoints="1" noAdjustHandles="1" noChangeArrowheads="1" noChangeShapeType="1" noTextEdit="1"/>
              </p:cNvSpPr>
              <p:nvPr/>
            </p:nvSpPr>
            <p:spPr>
              <a:xfrm>
                <a:off x="127097" y="2621704"/>
                <a:ext cx="4183604" cy="2130308"/>
              </a:xfrm>
              <a:prstGeom prst="rect">
                <a:avLst/>
              </a:prstGeom>
              <a:blipFill>
                <a:blip r:embed="rId3"/>
                <a:stretch>
                  <a:fillRect/>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4964EE8C-926C-4E5A-8C92-B899919847AE}"/>
              </a:ext>
            </a:extLst>
          </p:cNvPr>
          <p:cNvPicPr>
            <a:picLocks noChangeAspect="1"/>
          </p:cNvPicPr>
          <p:nvPr/>
        </p:nvPicPr>
        <p:blipFill>
          <a:blip r:embed="rId4"/>
          <a:stretch>
            <a:fillRect/>
          </a:stretch>
        </p:blipFill>
        <p:spPr>
          <a:xfrm>
            <a:off x="799673" y="391488"/>
            <a:ext cx="2838451" cy="272623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EEG and Intelligence: Relations between EEG Coherence, EEG Phase Delay and Power</a:t>
            </a:r>
            <a:endParaRPr sz="3200" dirty="0">
              <a:cs typeface="B Nazanin" panose="00000400000000000000" pitchFamily="2" charset="-78"/>
            </a:endParaRPr>
          </a:p>
        </p:txBody>
      </p:sp>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1"/>
            <a:ext cx="41841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lgn="l"/>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p:txBody>
      </p:sp>
      <p:pic>
        <p:nvPicPr>
          <p:cNvPr id="9" name="Picture 8">
            <a:extLst>
              <a:ext uri="{FF2B5EF4-FFF2-40B4-BE49-F238E27FC236}">
                <a16:creationId xmlns:a16="http://schemas.microsoft.com/office/drawing/2014/main" id="{B0F219BA-3AA5-4B4D-8356-1AC07510819C}"/>
              </a:ext>
            </a:extLst>
          </p:cNvPr>
          <p:cNvPicPr>
            <a:picLocks noChangeAspect="1"/>
          </p:cNvPicPr>
          <p:nvPr/>
        </p:nvPicPr>
        <p:blipFill>
          <a:blip r:embed="rId3"/>
          <a:stretch>
            <a:fillRect/>
          </a:stretch>
        </p:blipFill>
        <p:spPr>
          <a:xfrm>
            <a:off x="165885" y="1663699"/>
            <a:ext cx="4036631" cy="2905023"/>
          </a:xfrm>
          <a:prstGeom prst="rect">
            <a:avLst/>
          </a:prstGeom>
        </p:spPr>
      </p:pic>
      <p:pic>
        <p:nvPicPr>
          <p:cNvPr id="3" name="Picture 2">
            <a:extLst>
              <a:ext uri="{FF2B5EF4-FFF2-40B4-BE49-F238E27FC236}">
                <a16:creationId xmlns:a16="http://schemas.microsoft.com/office/drawing/2014/main" id="{02E699B4-405C-49B2-8701-AA3F5C588542}"/>
              </a:ext>
            </a:extLst>
          </p:cNvPr>
          <p:cNvPicPr>
            <a:picLocks noChangeAspect="1"/>
          </p:cNvPicPr>
          <p:nvPr/>
        </p:nvPicPr>
        <p:blipFill>
          <a:blip r:embed="rId4"/>
          <a:stretch>
            <a:fillRect/>
          </a:stretch>
        </p:blipFill>
        <p:spPr>
          <a:xfrm>
            <a:off x="4344891" y="1663698"/>
            <a:ext cx="4633224" cy="2905023"/>
          </a:xfrm>
          <a:prstGeom prst="rect">
            <a:avLst/>
          </a:prstGeom>
        </p:spPr>
      </p:pic>
    </p:spTree>
    <p:extLst>
      <p:ext uri="{BB962C8B-B14F-4D97-AF65-F5344CB8AC3E}">
        <p14:creationId xmlns:p14="http://schemas.microsoft.com/office/powerpoint/2010/main" val="874954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Differences in EEG between Gifted and Average Students:</a:t>
            </a:r>
            <a:br>
              <a:rPr lang="en-US" sz="2000" dirty="0">
                <a:latin typeface="Times New Roman" panose="02020603050405020304" pitchFamily="18" charset="0"/>
                <a:cs typeface="B Nazanin" panose="00000400000000000000" pitchFamily="2" charset="-78"/>
              </a:rPr>
            </a:br>
            <a:r>
              <a:rPr lang="en-US" sz="2000" dirty="0">
                <a:latin typeface="Times New Roman" panose="02020603050405020304" pitchFamily="18" charset="0"/>
                <a:cs typeface="B Nazanin" panose="00000400000000000000" pitchFamily="2" charset="-78"/>
              </a:rPr>
              <a:t>Neural Complexity and Functional Cluster Analysis</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داده برداری:</a:t>
            </a:r>
          </a:p>
          <a:p>
            <a:pPr marL="285750" indent="-285750" algn="r" rtl="1">
              <a:spcAft>
                <a:spcPts val="1600"/>
              </a:spcAft>
            </a:pPr>
            <a:r>
              <a:rPr lang="fa-IR" dirty="0">
                <a:cs typeface="B Nazanin" panose="00000400000000000000" pitchFamily="2" charset="-78"/>
              </a:rPr>
              <a:t>36(راست دست، 21 مرد، 13 سال)</a:t>
            </a:r>
          </a:p>
          <a:p>
            <a:pPr marL="285750" indent="-285750" algn="r" rtl="1">
              <a:spcAft>
                <a:spcPts val="1600"/>
              </a:spcAft>
            </a:pPr>
            <a:r>
              <a:rPr lang="fa-IR" dirty="0">
                <a:cs typeface="B Nazanin" panose="00000400000000000000" pitchFamily="2" charset="-78"/>
              </a:rPr>
              <a:t>حفظ، </a:t>
            </a:r>
            <a:r>
              <a:rPr lang="en-US" sz="1600" dirty="0">
                <a:latin typeface="Times New Roman" panose="02020603050405020304" pitchFamily="18" charset="0"/>
                <a:cs typeface="Times New Roman" panose="02020603050405020304" pitchFamily="18" charset="0"/>
              </a:rPr>
              <a:t>ROCF</a:t>
            </a:r>
            <a:endParaRPr lang="fa-IR" dirty="0">
              <a:latin typeface="Times New Roman" panose="02020603050405020304" pitchFamily="18" charset="0"/>
              <a:cs typeface="Times New Roman" panose="02020603050405020304" pitchFamily="18" charset="0"/>
            </a:endParaRP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TTCT</a:t>
            </a:r>
            <a:r>
              <a:rPr lang="fa-IR" dirty="0">
                <a:cs typeface="B Nazanin" panose="00000400000000000000" pitchFamily="2" charset="-78"/>
              </a:rPr>
              <a:t>، دو دسته</a:t>
            </a:r>
          </a:p>
          <a:p>
            <a:pPr marL="285750" indent="-285750" algn="r" rtl="1">
              <a:spcAft>
                <a:spcPts val="1600"/>
              </a:spcAft>
            </a:pPr>
            <a:r>
              <a:rPr lang="fa-IR" dirty="0">
                <a:cs typeface="B Nazanin" panose="00000400000000000000" pitchFamily="2" charset="-78"/>
              </a:rPr>
              <a:t>استراحت + به حافظه سپاری</a:t>
            </a:r>
          </a:p>
          <a:p>
            <a:pPr marL="285750" indent="-285750" algn="r" rtl="1">
              <a:spcAft>
                <a:spcPts val="1600"/>
              </a:spcAft>
            </a:pPr>
            <a:r>
              <a:rPr lang="fa-IR" dirty="0">
                <a:cs typeface="B Nazanin" panose="00000400000000000000" pitchFamily="2" charset="-78"/>
              </a:rPr>
              <a:t>16 کانال</a:t>
            </a:r>
            <a:endParaRPr lang="en-US"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1"/>
                <a:ext cx="51239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r>
                  <a:rPr lang="en-US" sz="1600" b="0" dirty="0">
                    <a:effectLst/>
                    <a:latin typeface="Times New Roman" panose="02020603050405020304" pitchFamily="18" charset="0"/>
                    <a:ea typeface="Calibri" panose="020F0502020204030204" pitchFamily="34" charset="0"/>
                    <a:cs typeface="Times New Roman" panose="02020603050405020304" pitchFamily="18" charset="0"/>
                  </a:rPr>
                  <a:t>Cluster Index: </a:t>
                </a:r>
                <a14:m>
                  <m:oMath xmlns:m="http://schemas.openxmlformats.org/officeDocument/2006/math">
                    <m:r>
                      <a:rPr lang="en-US" sz="1800" b="0" i="1" smtClean="0">
                        <a:effectLst/>
                        <a:latin typeface="Cambria Math" panose="02040503050406030204" pitchFamily="18" charset="0"/>
                        <a:ea typeface="Calibri" panose="020F0502020204030204" pitchFamily="34" charset="0"/>
                        <a:cs typeface="B Nazanin" panose="00000400000000000000" pitchFamily="2" charset="-78"/>
                      </a:rPr>
                      <m:t>𝐶𝐼</m:t>
                    </m:r>
                    <m:d>
                      <m:dPr>
                        <m:ctrlPr>
                          <a:rPr lang="en-US" sz="1800" b="0" i="1" smtClean="0">
                            <a:effectLst/>
                            <a:latin typeface="Cambria Math" panose="02040503050406030204" pitchFamily="18" charset="0"/>
                            <a:ea typeface="Calibri" panose="020F0502020204030204" pitchFamily="34" charset="0"/>
                            <a:cs typeface="B Nazanin" panose="00000400000000000000" pitchFamily="2" charset="-78"/>
                          </a:rPr>
                        </m:ctrlPr>
                      </m:dPr>
                      <m:e>
                        <m:sSubSup>
                          <m:sSubSupPr>
                            <m:ctrlPr>
                              <a:rPr lang="en-US" sz="1800" b="0" i="1" smtClean="0">
                                <a:effectLst/>
                                <a:latin typeface="Cambria Math" panose="02040503050406030204" pitchFamily="18" charset="0"/>
                                <a:cs typeface="B Nazanin" panose="00000400000000000000" pitchFamily="2" charset="-78"/>
                              </a:rPr>
                            </m:ctrlPr>
                          </m:sSubSupPr>
                          <m:e>
                            <m:r>
                              <a:rPr lang="en-US" sz="1800" b="0" i="1" smtClean="0">
                                <a:effectLst/>
                                <a:latin typeface="Cambria Math" panose="02040503050406030204" pitchFamily="18" charset="0"/>
                                <a:cs typeface="B Nazanin" panose="00000400000000000000" pitchFamily="2" charset="-78"/>
                              </a:rPr>
                              <m:t>𝑋</m:t>
                            </m:r>
                          </m:e>
                          <m:sub>
                            <m:r>
                              <a:rPr lang="en-US" sz="1800" b="0" i="1" smtClean="0">
                                <a:effectLst/>
                                <a:latin typeface="Cambria Math" panose="02040503050406030204" pitchFamily="18" charset="0"/>
                                <a:cs typeface="B Nazanin" panose="00000400000000000000" pitchFamily="2" charset="-78"/>
                              </a:rPr>
                              <m:t>𝑗</m:t>
                            </m:r>
                          </m:sub>
                          <m:sup>
                            <m:r>
                              <a:rPr lang="en-US" sz="1800" b="0" i="1" smtClean="0">
                                <a:effectLst/>
                                <a:latin typeface="Cambria Math" panose="02040503050406030204" pitchFamily="18" charset="0"/>
                                <a:cs typeface="B Nazanin" panose="00000400000000000000" pitchFamily="2" charset="-78"/>
                              </a:rPr>
                              <m:t>𝑘</m:t>
                            </m:r>
                          </m:sup>
                        </m:sSubSup>
                      </m:e>
                    </m:d>
                    <m:r>
                      <a:rPr lang="en-US" sz="1800" b="0" i="1" smtClean="0">
                        <a:effectLst/>
                        <a:latin typeface="Cambria Math" panose="02040503050406030204" pitchFamily="18" charset="0"/>
                        <a:cs typeface="B Nazanin" panose="00000400000000000000" pitchFamily="2" charset="-78"/>
                      </a:rPr>
                      <m:t>= </m:t>
                    </m:r>
                    <m:f>
                      <m:fPr>
                        <m:ctrlPr>
                          <a:rPr lang="en-US" sz="1800" b="0" i="1" smtClean="0">
                            <a:effectLst/>
                            <a:latin typeface="Cambria Math" panose="02040503050406030204" pitchFamily="18" charset="0"/>
                            <a:cs typeface="B Nazanin" panose="00000400000000000000" pitchFamily="2" charset="-78"/>
                          </a:rPr>
                        </m:ctrlPr>
                      </m:fPr>
                      <m:num>
                        <m:r>
                          <a:rPr lang="en-US" sz="1800" b="0" i="1" smtClean="0">
                            <a:effectLst/>
                            <a:latin typeface="Cambria Math" panose="02040503050406030204" pitchFamily="18" charset="0"/>
                            <a:cs typeface="B Nazanin" panose="00000400000000000000" pitchFamily="2" charset="-78"/>
                          </a:rPr>
                          <m:t>𝐼</m:t>
                        </m:r>
                        <m:r>
                          <a:rPr lang="en-US" sz="1800" b="0" i="1" smtClean="0">
                            <a:effectLst/>
                            <a:latin typeface="Cambria Math" panose="02040503050406030204" pitchFamily="18" charset="0"/>
                            <a:cs typeface="B Nazanin" panose="00000400000000000000" pitchFamily="2" charset="-78"/>
                          </a:rPr>
                          <m:t>(</m:t>
                        </m:r>
                        <m:sSubSup>
                          <m:sSubSupPr>
                            <m:ctrlPr>
                              <a:rPr lang="en-US" i="1">
                                <a:latin typeface="Cambria Math" panose="02040503050406030204" pitchFamily="18" charset="0"/>
                                <a:cs typeface="B Nazanin" panose="00000400000000000000" pitchFamily="2" charset="-78"/>
                              </a:rPr>
                            </m:ctrlPr>
                          </m:sSubSupPr>
                          <m:e>
                            <m:r>
                              <a:rPr lang="en-US" i="1">
                                <a:latin typeface="Cambria Math" panose="02040503050406030204" pitchFamily="18" charset="0"/>
                                <a:cs typeface="B Nazanin" panose="00000400000000000000" pitchFamily="2" charset="-78"/>
                              </a:rPr>
                              <m:t>𝑋</m:t>
                            </m:r>
                          </m:e>
                          <m:sub>
                            <m:r>
                              <a:rPr lang="en-US" i="1">
                                <a:latin typeface="Cambria Math" panose="02040503050406030204" pitchFamily="18" charset="0"/>
                                <a:cs typeface="B Nazanin" panose="00000400000000000000" pitchFamily="2" charset="-78"/>
                              </a:rPr>
                              <m:t>𝑗</m:t>
                            </m:r>
                          </m:sub>
                          <m:sup>
                            <m:r>
                              <a:rPr lang="en-US" i="1">
                                <a:latin typeface="Cambria Math" panose="02040503050406030204" pitchFamily="18" charset="0"/>
                                <a:cs typeface="B Nazanin" panose="00000400000000000000" pitchFamily="2" charset="-78"/>
                              </a:rPr>
                              <m:t>𝑘</m:t>
                            </m:r>
                          </m:sup>
                        </m:sSubSup>
                        <m:r>
                          <a:rPr lang="en-US" b="0" i="1" smtClean="0">
                            <a:latin typeface="Cambria Math" panose="02040503050406030204" pitchFamily="18" charset="0"/>
                            <a:cs typeface="B Nazanin" panose="00000400000000000000" pitchFamily="2" charset="-78"/>
                          </a:rPr>
                          <m:t>)</m:t>
                        </m:r>
                      </m:num>
                      <m:den>
                        <m:r>
                          <a:rPr lang="en-US" sz="1800" b="0" i="1" smtClean="0">
                            <a:effectLst/>
                            <a:latin typeface="Cambria Math" panose="02040503050406030204" pitchFamily="18" charset="0"/>
                            <a:cs typeface="B Nazanin" panose="00000400000000000000" pitchFamily="2" charset="-78"/>
                          </a:rPr>
                          <m:t>𝑀𝐼</m:t>
                        </m:r>
                        <m:r>
                          <a:rPr lang="en-US" sz="1800" b="0" i="1" smtClean="0">
                            <a:effectLst/>
                            <a:latin typeface="Cambria Math" panose="02040503050406030204" pitchFamily="18" charset="0"/>
                            <a:cs typeface="B Nazanin" panose="00000400000000000000" pitchFamily="2" charset="-78"/>
                          </a:rPr>
                          <m:t>(</m:t>
                        </m:r>
                        <m:sSubSup>
                          <m:sSubSupPr>
                            <m:ctrlPr>
                              <a:rPr lang="en-US" i="1">
                                <a:latin typeface="Cambria Math" panose="02040503050406030204" pitchFamily="18" charset="0"/>
                                <a:cs typeface="B Nazanin" panose="00000400000000000000" pitchFamily="2" charset="-78"/>
                              </a:rPr>
                            </m:ctrlPr>
                          </m:sSubSupPr>
                          <m:e>
                            <m:r>
                              <a:rPr lang="en-US" i="1">
                                <a:latin typeface="Cambria Math" panose="02040503050406030204" pitchFamily="18" charset="0"/>
                                <a:cs typeface="B Nazanin" panose="00000400000000000000" pitchFamily="2" charset="-78"/>
                              </a:rPr>
                              <m:t>𝑋</m:t>
                            </m:r>
                          </m:e>
                          <m:sub>
                            <m:r>
                              <a:rPr lang="en-US" i="1">
                                <a:latin typeface="Cambria Math" panose="02040503050406030204" pitchFamily="18" charset="0"/>
                                <a:cs typeface="B Nazanin" panose="00000400000000000000" pitchFamily="2" charset="-78"/>
                              </a:rPr>
                              <m:t>𝑗</m:t>
                            </m:r>
                          </m:sub>
                          <m:sup>
                            <m:r>
                              <a:rPr lang="en-US" i="1">
                                <a:latin typeface="Cambria Math" panose="02040503050406030204" pitchFamily="18" charset="0"/>
                                <a:cs typeface="B Nazanin" panose="00000400000000000000" pitchFamily="2" charset="-78"/>
                              </a:rPr>
                              <m:t>𝑘</m:t>
                            </m:r>
                          </m:sup>
                        </m:sSubSup>
                        <m:r>
                          <a:rPr lang="en-US" b="0" i="1" smtClean="0">
                            <a:latin typeface="Cambria Math" panose="02040503050406030204" pitchFamily="18" charset="0"/>
                            <a:cs typeface="B Nazanin" panose="00000400000000000000" pitchFamily="2" charset="-78"/>
                          </a:rPr>
                          <m:t>;</m:t>
                        </m:r>
                        <m:r>
                          <a:rPr lang="en-US" b="0" i="1" smtClean="0">
                            <a:latin typeface="Cambria Math" panose="02040503050406030204" pitchFamily="18" charset="0"/>
                            <a:cs typeface="B Nazanin" panose="00000400000000000000" pitchFamily="2" charset="-78"/>
                          </a:rPr>
                          <m:t>𝑋</m:t>
                        </m:r>
                        <m:r>
                          <a:rPr lang="en-US" b="0" i="1" smtClean="0">
                            <a:latin typeface="Cambria Math" panose="02040503050406030204" pitchFamily="18" charset="0"/>
                            <a:cs typeface="B Nazanin" panose="00000400000000000000" pitchFamily="2" charset="-78"/>
                          </a:rPr>
                          <m:t> −</m:t>
                        </m:r>
                        <m:sSubSup>
                          <m:sSubSupPr>
                            <m:ctrlPr>
                              <a:rPr lang="en-US" i="1">
                                <a:latin typeface="Cambria Math" panose="02040503050406030204" pitchFamily="18" charset="0"/>
                                <a:cs typeface="B Nazanin" panose="00000400000000000000" pitchFamily="2" charset="-78"/>
                              </a:rPr>
                            </m:ctrlPr>
                          </m:sSubSupPr>
                          <m:e>
                            <m:r>
                              <a:rPr lang="en-US" i="1">
                                <a:latin typeface="Cambria Math" panose="02040503050406030204" pitchFamily="18" charset="0"/>
                                <a:cs typeface="B Nazanin" panose="00000400000000000000" pitchFamily="2" charset="-78"/>
                              </a:rPr>
                              <m:t>𝑋</m:t>
                            </m:r>
                          </m:e>
                          <m:sub>
                            <m:r>
                              <a:rPr lang="en-US" i="1">
                                <a:latin typeface="Cambria Math" panose="02040503050406030204" pitchFamily="18" charset="0"/>
                                <a:cs typeface="B Nazanin" panose="00000400000000000000" pitchFamily="2" charset="-78"/>
                              </a:rPr>
                              <m:t>𝑗</m:t>
                            </m:r>
                          </m:sub>
                          <m:sup>
                            <m:r>
                              <a:rPr lang="en-US" i="1">
                                <a:latin typeface="Cambria Math" panose="02040503050406030204" pitchFamily="18" charset="0"/>
                                <a:cs typeface="B Nazanin" panose="00000400000000000000" pitchFamily="2" charset="-78"/>
                              </a:rPr>
                              <m:t>𝑘</m:t>
                            </m:r>
                          </m:sup>
                        </m:sSubSup>
                        <m:r>
                          <a:rPr lang="en-US" b="0" i="1" smtClean="0">
                            <a:latin typeface="Cambria Math" panose="02040503050406030204" pitchFamily="18" charset="0"/>
                            <a:cs typeface="B Nazanin" panose="00000400000000000000" pitchFamily="2" charset="-78"/>
                          </a:rPr>
                          <m:t>)</m:t>
                        </m:r>
                      </m:den>
                    </m:f>
                  </m:oMath>
                </a14:m>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r>
                  <a:rPr lang="en-US" sz="1600" dirty="0">
                    <a:effectLst/>
                    <a:latin typeface="Times New Roman" panose="02020603050405020304" pitchFamily="18" charset="0"/>
                    <a:ea typeface="Calibri" panose="020F0502020204030204" pitchFamily="34" charset="0"/>
                    <a:cs typeface="B Nazanin" panose="00000400000000000000" pitchFamily="2" charset="-78"/>
                  </a:rPr>
                  <a:t>Mutual Information: </a:t>
                </a:r>
                <a14:m>
                  <m:oMath xmlns:m="http://schemas.openxmlformats.org/officeDocument/2006/math">
                    <m:r>
                      <a:rPr lang="en-US" b="0" i="1" smtClean="0">
                        <a:effectLst/>
                        <a:latin typeface="Cambria Math" panose="02040503050406030204" pitchFamily="18" charset="0"/>
                        <a:cs typeface="B Nazanin" panose="00000400000000000000" pitchFamily="2" charset="-78"/>
                      </a:rPr>
                      <m:t>𝑀𝐼</m:t>
                    </m:r>
                    <m:d>
                      <m:dPr>
                        <m:ctrlPr>
                          <a:rPr lang="en-US" b="0" i="1" smtClean="0">
                            <a:effectLst/>
                            <a:latin typeface="Cambria Math" panose="02040503050406030204" pitchFamily="18" charset="0"/>
                            <a:cs typeface="B Nazanin" panose="00000400000000000000" pitchFamily="2" charset="-78"/>
                          </a:rPr>
                        </m:ctrlPr>
                      </m:dPr>
                      <m:e>
                        <m:sSubSup>
                          <m:sSubSupPr>
                            <m:ctrlPr>
                              <a:rPr lang="en-US" sz="1400" i="1">
                                <a:latin typeface="Cambria Math" panose="02040503050406030204" pitchFamily="18" charset="0"/>
                                <a:cs typeface="B Nazanin" panose="00000400000000000000" pitchFamily="2" charset="-78"/>
                              </a:rPr>
                            </m:ctrlPr>
                          </m:sSubSupPr>
                          <m:e>
                            <m:r>
                              <a:rPr lang="en-US" sz="1400" i="1">
                                <a:latin typeface="Cambria Math" panose="02040503050406030204" pitchFamily="18" charset="0"/>
                                <a:cs typeface="B Nazanin" panose="00000400000000000000" pitchFamily="2" charset="-78"/>
                              </a:rPr>
                              <m:t>𝑋</m:t>
                            </m:r>
                          </m:e>
                          <m:sub>
                            <m:r>
                              <a:rPr lang="en-US" sz="1400" i="1">
                                <a:latin typeface="Cambria Math" panose="02040503050406030204" pitchFamily="18" charset="0"/>
                                <a:cs typeface="B Nazanin" panose="00000400000000000000" pitchFamily="2" charset="-78"/>
                              </a:rPr>
                              <m:t>𝑗</m:t>
                            </m:r>
                          </m:sub>
                          <m:sup>
                            <m:r>
                              <a:rPr lang="en-US" sz="1400" i="1">
                                <a:latin typeface="Cambria Math" panose="02040503050406030204" pitchFamily="18" charset="0"/>
                                <a:cs typeface="B Nazanin" panose="00000400000000000000" pitchFamily="2" charset="-78"/>
                              </a:rPr>
                              <m:t>𝑘</m:t>
                            </m:r>
                          </m:sup>
                        </m:sSubSup>
                        <m:r>
                          <a:rPr lang="en-US" sz="1400" b="0" i="1" smtClean="0">
                            <a:latin typeface="Cambria Math" panose="02040503050406030204" pitchFamily="18" charset="0"/>
                            <a:cs typeface="B Nazanin" panose="00000400000000000000" pitchFamily="2" charset="-78"/>
                          </a:rPr>
                          <m:t>;</m:t>
                        </m:r>
                        <m:r>
                          <a:rPr lang="en-US" sz="1400" b="0" i="1" smtClean="0">
                            <a:latin typeface="Cambria Math" panose="02040503050406030204" pitchFamily="18" charset="0"/>
                            <a:cs typeface="B Nazanin" panose="00000400000000000000" pitchFamily="2" charset="-78"/>
                          </a:rPr>
                          <m:t>𝑋</m:t>
                        </m:r>
                        <m:r>
                          <a:rPr lang="en-US" sz="1400" b="0" i="1" smtClean="0">
                            <a:latin typeface="Cambria Math" panose="02040503050406030204" pitchFamily="18" charset="0"/>
                            <a:cs typeface="B Nazanin" panose="00000400000000000000" pitchFamily="2" charset="-78"/>
                          </a:rPr>
                          <m:t> −</m:t>
                        </m:r>
                        <m:sSubSup>
                          <m:sSubSupPr>
                            <m:ctrlPr>
                              <a:rPr lang="en-US" sz="1400" i="1">
                                <a:latin typeface="Cambria Math" panose="02040503050406030204" pitchFamily="18" charset="0"/>
                                <a:cs typeface="B Nazanin" panose="00000400000000000000" pitchFamily="2" charset="-78"/>
                              </a:rPr>
                            </m:ctrlPr>
                          </m:sSubSupPr>
                          <m:e>
                            <m:r>
                              <a:rPr lang="en-US" sz="1400" i="1">
                                <a:latin typeface="Cambria Math" panose="02040503050406030204" pitchFamily="18" charset="0"/>
                                <a:cs typeface="B Nazanin" panose="00000400000000000000" pitchFamily="2" charset="-78"/>
                              </a:rPr>
                              <m:t>𝑋</m:t>
                            </m:r>
                          </m:e>
                          <m:sub>
                            <m:r>
                              <a:rPr lang="en-US" sz="1400" i="1">
                                <a:latin typeface="Cambria Math" panose="02040503050406030204" pitchFamily="18" charset="0"/>
                                <a:cs typeface="B Nazanin" panose="00000400000000000000" pitchFamily="2" charset="-78"/>
                              </a:rPr>
                              <m:t>𝑗</m:t>
                            </m:r>
                          </m:sub>
                          <m:sup>
                            <m:r>
                              <a:rPr lang="en-US" sz="1400" i="1">
                                <a:latin typeface="Cambria Math" panose="02040503050406030204" pitchFamily="18" charset="0"/>
                                <a:cs typeface="B Nazanin" panose="00000400000000000000" pitchFamily="2" charset="-78"/>
                              </a:rPr>
                              <m:t>𝑘</m:t>
                            </m:r>
                          </m:sup>
                        </m:sSubSup>
                      </m:e>
                    </m:d>
                    <m:r>
                      <a:rPr lang="en-US" sz="1400" b="0" i="1" smtClean="0">
                        <a:latin typeface="Cambria Math" panose="02040503050406030204" pitchFamily="18" charset="0"/>
                        <a:cs typeface="B Nazanin" panose="00000400000000000000" pitchFamily="2" charset="-78"/>
                      </a:rPr>
                      <m:t>=</m:t>
                    </m:r>
                    <m:r>
                      <a:rPr lang="en-US" sz="1400" b="0" i="1" smtClean="0">
                        <a:latin typeface="Cambria Math" panose="02040503050406030204" pitchFamily="18" charset="0"/>
                        <a:cs typeface="B Nazanin" panose="00000400000000000000" pitchFamily="2" charset="-78"/>
                      </a:rPr>
                      <m:t>𝐻</m:t>
                    </m:r>
                    <m:d>
                      <m:dPr>
                        <m:ctrlPr>
                          <a:rPr lang="en-US" sz="1400" b="0" i="1" smtClean="0">
                            <a:latin typeface="Cambria Math" panose="02040503050406030204" pitchFamily="18" charset="0"/>
                            <a:cs typeface="B Nazanin" panose="00000400000000000000" pitchFamily="2" charset="-78"/>
                          </a:rPr>
                        </m:ctrlPr>
                      </m:dPr>
                      <m:e>
                        <m:sSubSup>
                          <m:sSubSupPr>
                            <m:ctrlPr>
                              <a:rPr lang="en-US" sz="1400" i="1">
                                <a:latin typeface="Cambria Math" panose="02040503050406030204" pitchFamily="18" charset="0"/>
                                <a:cs typeface="B Nazanin" panose="00000400000000000000" pitchFamily="2" charset="-78"/>
                              </a:rPr>
                            </m:ctrlPr>
                          </m:sSubSupPr>
                          <m:e>
                            <m:r>
                              <a:rPr lang="en-US" sz="1400" i="1">
                                <a:latin typeface="Cambria Math" panose="02040503050406030204" pitchFamily="18" charset="0"/>
                                <a:cs typeface="B Nazanin" panose="00000400000000000000" pitchFamily="2" charset="-78"/>
                              </a:rPr>
                              <m:t>𝑋</m:t>
                            </m:r>
                          </m:e>
                          <m:sub>
                            <m:r>
                              <a:rPr lang="en-US" sz="1400" i="1">
                                <a:latin typeface="Cambria Math" panose="02040503050406030204" pitchFamily="18" charset="0"/>
                                <a:cs typeface="B Nazanin" panose="00000400000000000000" pitchFamily="2" charset="-78"/>
                              </a:rPr>
                              <m:t>𝑗</m:t>
                            </m:r>
                          </m:sub>
                          <m:sup>
                            <m:r>
                              <a:rPr lang="en-US" sz="1400" i="1">
                                <a:latin typeface="Cambria Math" panose="02040503050406030204" pitchFamily="18" charset="0"/>
                                <a:cs typeface="B Nazanin" panose="00000400000000000000" pitchFamily="2" charset="-78"/>
                              </a:rPr>
                              <m:t>𝑘</m:t>
                            </m:r>
                          </m:sup>
                        </m:sSubSup>
                      </m:e>
                    </m:d>
                    <m:r>
                      <a:rPr lang="en-US" sz="1400" b="0" i="1" smtClean="0">
                        <a:latin typeface="Cambria Math" panose="02040503050406030204" pitchFamily="18" charset="0"/>
                        <a:cs typeface="B Nazanin" panose="00000400000000000000" pitchFamily="2" charset="-78"/>
                      </a:rPr>
                      <m:t>+</m:t>
                    </m:r>
                    <m:r>
                      <a:rPr lang="en-US" sz="1400" b="0" i="1" smtClean="0">
                        <a:latin typeface="Cambria Math" panose="02040503050406030204" pitchFamily="18" charset="0"/>
                        <a:cs typeface="B Nazanin" panose="00000400000000000000" pitchFamily="2" charset="-78"/>
                      </a:rPr>
                      <m:t>𝐻</m:t>
                    </m:r>
                    <m:d>
                      <m:dPr>
                        <m:ctrlPr>
                          <a:rPr lang="en-US" sz="1400" b="0" i="1" smtClean="0">
                            <a:latin typeface="Cambria Math" panose="02040503050406030204" pitchFamily="18" charset="0"/>
                            <a:cs typeface="B Nazanin" panose="00000400000000000000" pitchFamily="2" charset="-78"/>
                          </a:rPr>
                        </m:ctrlPr>
                      </m:dPr>
                      <m:e>
                        <m:r>
                          <a:rPr lang="en-US" sz="1400" b="0" i="1" smtClean="0">
                            <a:latin typeface="Cambria Math" panose="02040503050406030204" pitchFamily="18" charset="0"/>
                            <a:cs typeface="B Nazanin" panose="00000400000000000000" pitchFamily="2" charset="-78"/>
                          </a:rPr>
                          <m:t>𝑋</m:t>
                        </m:r>
                        <m:r>
                          <a:rPr lang="en-US" sz="1400" b="0" i="1" smtClean="0">
                            <a:latin typeface="Cambria Math" panose="02040503050406030204" pitchFamily="18" charset="0"/>
                            <a:cs typeface="B Nazanin" panose="00000400000000000000" pitchFamily="2" charset="-78"/>
                          </a:rPr>
                          <m:t>−</m:t>
                        </m:r>
                        <m:sSubSup>
                          <m:sSubSupPr>
                            <m:ctrlPr>
                              <a:rPr lang="en-US" sz="1400" i="1">
                                <a:latin typeface="Cambria Math" panose="02040503050406030204" pitchFamily="18" charset="0"/>
                                <a:cs typeface="B Nazanin" panose="00000400000000000000" pitchFamily="2" charset="-78"/>
                              </a:rPr>
                            </m:ctrlPr>
                          </m:sSubSupPr>
                          <m:e>
                            <m:r>
                              <a:rPr lang="en-US" sz="1400" i="1">
                                <a:latin typeface="Cambria Math" panose="02040503050406030204" pitchFamily="18" charset="0"/>
                                <a:cs typeface="B Nazanin" panose="00000400000000000000" pitchFamily="2" charset="-78"/>
                              </a:rPr>
                              <m:t>𝑋</m:t>
                            </m:r>
                          </m:e>
                          <m:sub>
                            <m:r>
                              <a:rPr lang="en-US" sz="1400" i="1">
                                <a:latin typeface="Cambria Math" panose="02040503050406030204" pitchFamily="18" charset="0"/>
                                <a:cs typeface="B Nazanin" panose="00000400000000000000" pitchFamily="2" charset="-78"/>
                              </a:rPr>
                              <m:t>𝑗</m:t>
                            </m:r>
                          </m:sub>
                          <m:sup>
                            <m:r>
                              <a:rPr lang="en-US" sz="1400" i="1">
                                <a:latin typeface="Cambria Math" panose="02040503050406030204" pitchFamily="18" charset="0"/>
                                <a:cs typeface="B Nazanin" panose="00000400000000000000" pitchFamily="2" charset="-78"/>
                              </a:rPr>
                              <m:t>𝑘</m:t>
                            </m:r>
                          </m:sup>
                        </m:sSubSup>
                      </m:e>
                    </m:d>
                    <m:r>
                      <a:rPr lang="en-US" sz="1400" b="0" i="1" smtClean="0">
                        <a:latin typeface="Cambria Math" panose="02040503050406030204" pitchFamily="18" charset="0"/>
                        <a:cs typeface="B Nazanin" panose="00000400000000000000" pitchFamily="2" charset="-78"/>
                      </a:rPr>
                      <m:t>−</m:t>
                    </m:r>
                    <m:r>
                      <a:rPr lang="en-US" sz="1400" b="0" i="1" smtClean="0">
                        <a:latin typeface="Cambria Math" panose="02040503050406030204" pitchFamily="18" charset="0"/>
                        <a:cs typeface="B Nazanin" panose="00000400000000000000" pitchFamily="2" charset="-78"/>
                      </a:rPr>
                      <m:t>𝐻</m:t>
                    </m:r>
                    <m:r>
                      <a:rPr lang="en-US" sz="1400" b="0" i="1" smtClean="0">
                        <a:latin typeface="Cambria Math" panose="02040503050406030204" pitchFamily="18" charset="0"/>
                        <a:cs typeface="B Nazanin" panose="00000400000000000000" pitchFamily="2" charset="-78"/>
                      </a:rPr>
                      <m:t>(</m:t>
                    </m:r>
                    <m:r>
                      <a:rPr lang="en-US" sz="1400" b="0" i="1" smtClean="0">
                        <a:latin typeface="Cambria Math" panose="02040503050406030204" pitchFamily="18" charset="0"/>
                        <a:cs typeface="B Nazanin" panose="00000400000000000000" pitchFamily="2" charset="-78"/>
                      </a:rPr>
                      <m:t>𝑋</m:t>
                    </m:r>
                    <m:r>
                      <a:rPr lang="en-US" sz="1400" b="0" i="1" smtClean="0">
                        <a:latin typeface="Cambria Math" panose="02040503050406030204" pitchFamily="18" charset="0"/>
                        <a:cs typeface="B Nazanin" panose="00000400000000000000" pitchFamily="2" charset="-78"/>
                      </a:rPr>
                      <m:t>)</m:t>
                    </m:r>
                  </m:oMath>
                </a14:m>
                <a:r>
                  <a:rPr lang="en-US" dirty="0">
                    <a:latin typeface="Times New Roman" panose="02020603050405020304" pitchFamily="18" charset="0"/>
                    <a:ea typeface="Calibri" panose="020F0502020204030204" pitchFamily="34" charset="0"/>
                    <a:cs typeface="B Nazanin" panose="00000400000000000000" pitchFamily="2" charset="-78"/>
                  </a:rPr>
                  <a:t> </a:t>
                </a:r>
                <a:endParaRPr lang="en-US" sz="1800" dirty="0">
                  <a:effectLst/>
                  <a:latin typeface="Times New Roman" panose="02020603050405020304" pitchFamily="18" charset="0"/>
                  <a:ea typeface="Calibri" panose="020F0502020204030204" pitchFamily="34" charset="0"/>
                  <a:cs typeface="B Nazanin" panose="00000400000000000000" pitchFamily="2" charset="-78"/>
                </a:endParaRPr>
              </a:p>
              <a:p>
                <a:r>
                  <a:rPr lang="en-US" sz="1600" dirty="0">
                    <a:latin typeface="Times New Roman" panose="02020603050405020304" pitchFamily="18" charset="0"/>
                    <a:ea typeface="Calibri" panose="020F0502020204030204" pitchFamily="34" charset="0"/>
                    <a:cs typeface="Times New Roman" panose="02020603050405020304" pitchFamily="18" charset="0"/>
                  </a:rPr>
                  <a:t>Integration of </a:t>
                </a:r>
                <a14:m>
                  <m:oMath xmlns:m="http://schemas.openxmlformats.org/officeDocument/2006/math">
                    <m:sSubSup>
                      <m:sSubSupPr>
                        <m:ctrlPr>
                          <a:rPr lang="en-US" sz="1600" i="1" smtClean="0">
                            <a:latin typeface="Cambria Math" panose="02040503050406030204" pitchFamily="18" charset="0"/>
                            <a:cs typeface="B Nazanin" panose="00000400000000000000" pitchFamily="2" charset="-78"/>
                          </a:rPr>
                        </m:ctrlPr>
                      </m:sSubSupPr>
                      <m:e>
                        <m:r>
                          <a:rPr lang="en-US" sz="1600" i="1">
                            <a:latin typeface="Cambria Math" panose="02040503050406030204" pitchFamily="18" charset="0"/>
                            <a:cs typeface="B Nazanin" panose="00000400000000000000" pitchFamily="2" charset="-78"/>
                          </a:rPr>
                          <m:t>𝑋</m:t>
                        </m:r>
                      </m:e>
                      <m:sub>
                        <m:r>
                          <a:rPr lang="en-US" sz="1600" i="1">
                            <a:latin typeface="Cambria Math" panose="02040503050406030204" pitchFamily="18" charset="0"/>
                            <a:cs typeface="B Nazanin" panose="00000400000000000000" pitchFamily="2" charset="-78"/>
                          </a:rPr>
                          <m:t>𝑗</m:t>
                        </m:r>
                      </m:sub>
                      <m:sup>
                        <m:r>
                          <a:rPr lang="en-US" sz="1600" i="1">
                            <a:latin typeface="Cambria Math" panose="02040503050406030204" pitchFamily="18" charset="0"/>
                            <a:cs typeface="B Nazanin" panose="00000400000000000000" pitchFamily="2" charset="-78"/>
                          </a:rPr>
                          <m:t>𝑘</m:t>
                        </m:r>
                      </m:sup>
                    </m:sSubSup>
                  </m:oMath>
                </a14:m>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14:m>
                  <m:oMath xmlns:m="http://schemas.openxmlformats.org/officeDocument/2006/math">
                    <m:r>
                      <a:rPr lang="en-US" sz="1600" b="0" i="0" smtClean="0">
                        <a:effectLst/>
                        <a:latin typeface="Cambria Math" panose="02040503050406030204" pitchFamily="18" charset="0"/>
                        <a:ea typeface="Calibri" panose="020F0502020204030204" pitchFamily="34" charset="0"/>
                        <a:cs typeface="B Nazanin" panose="00000400000000000000" pitchFamily="2" charset="-78"/>
                      </a:rPr>
                      <m:t> </m:t>
                    </m:r>
                    <m:r>
                      <a:rPr lang="en-US" sz="1600" b="0" i="1" smtClean="0">
                        <a:effectLst/>
                        <a:latin typeface="Cambria Math" panose="02040503050406030204" pitchFamily="18" charset="0"/>
                        <a:ea typeface="Calibri" panose="020F0502020204030204" pitchFamily="34" charset="0"/>
                        <a:cs typeface="B Nazanin" panose="00000400000000000000" pitchFamily="2" charset="-78"/>
                      </a:rPr>
                      <m:t>𝐼</m:t>
                    </m:r>
                    <m:d>
                      <m:dPr>
                        <m:ctrlPr>
                          <a:rPr lang="en-US" sz="1600" b="0" i="1" smtClean="0">
                            <a:effectLst/>
                            <a:latin typeface="Cambria Math" panose="02040503050406030204" pitchFamily="18" charset="0"/>
                            <a:ea typeface="Calibri" panose="020F0502020204030204" pitchFamily="34" charset="0"/>
                            <a:cs typeface="B Nazanin" panose="00000400000000000000" pitchFamily="2" charset="-78"/>
                          </a:rPr>
                        </m:ctrlPr>
                      </m:dPr>
                      <m:e>
                        <m:sSubSup>
                          <m:sSubSupPr>
                            <m:ctrlPr>
                              <a:rPr lang="en-US" sz="1600" i="1">
                                <a:latin typeface="Cambria Math" panose="02040503050406030204" pitchFamily="18" charset="0"/>
                                <a:cs typeface="B Nazanin" panose="00000400000000000000" pitchFamily="2" charset="-78"/>
                              </a:rPr>
                            </m:ctrlPr>
                          </m:sSubSupPr>
                          <m:e>
                            <m:r>
                              <a:rPr lang="en-US" sz="1600" i="1">
                                <a:latin typeface="Cambria Math" panose="02040503050406030204" pitchFamily="18" charset="0"/>
                                <a:cs typeface="B Nazanin" panose="00000400000000000000" pitchFamily="2" charset="-78"/>
                              </a:rPr>
                              <m:t>𝑋</m:t>
                            </m:r>
                          </m:e>
                          <m:sub>
                            <m:r>
                              <a:rPr lang="en-US" sz="1600" i="1">
                                <a:latin typeface="Cambria Math" panose="02040503050406030204" pitchFamily="18" charset="0"/>
                                <a:cs typeface="B Nazanin" panose="00000400000000000000" pitchFamily="2" charset="-78"/>
                              </a:rPr>
                              <m:t>𝑗</m:t>
                            </m:r>
                          </m:sub>
                          <m:sup>
                            <m:r>
                              <a:rPr lang="en-US" sz="1600" i="1">
                                <a:latin typeface="Cambria Math" panose="02040503050406030204" pitchFamily="18" charset="0"/>
                                <a:cs typeface="B Nazanin" panose="00000400000000000000" pitchFamily="2" charset="-78"/>
                              </a:rPr>
                              <m:t>𝑘</m:t>
                            </m:r>
                          </m:sup>
                        </m:sSubSup>
                      </m:e>
                    </m:d>
                    <m:r>
                      <a:rPr lang="en-US" sz="1600" b="0" i="1" smtClean="0">
                        <a:latin typeface="Cambria Math" panose="02040503050406030204" pitchFamily="18" charset="0"/>
                        <a:cs typeface="B Nazanin" panose="00000400000000000000" pitchFamily="2" charset="-78"/>
                      </a:rPr>
                      <m:t>= </m:t>
                    </m:r>
                    <m:nary>
                      <m:naryPr>
                        <m:chr m:val="∑"/>
                        <m:ctrlPr>
                          <a:rPr lang="en-US" sz="1600" b="0" i="1" smtClean="0">
                            <a:latin typeface="Cambria Math" panose="02040503050406030204" pitchFamily="18" charset="0"/>
                            <a:cs typeface="B Nazanin" panose="00000400000000000000" pitchFamily="2" charset="-78"/>
                          </a:rPr>
                        </m:ctrlPr>
                      </m:naryPr>
                      <m:sub>
                        <m:r>
                          <m:rPr>
                            <m:brk m:alnAt="23"/>
                          </m:rPr>
                          <a:rPr lang="en-US" sz="1600" b="0" i="1" smtClean="0">
                            <a:latin typeface="Cambria Math" panose="02040503050406030204" pitchFamily="18" charset="0"/>
                            <a:cs typeface="B Nazanin" panose="00000400000000000000" pitchFamily="2" charset="-78"/>
                          </a:rPr>
                          <m:t>𝑖</m:t>
                        </m:r>
                        <m:r>
                          <a:rPr lang="en-US" sz="1600" b="0" i="1" smtClean="0">
                            <a:latin typeface="Cambria Math" panose="02040503050406030204" pitchFamily="18" charset="0"/>
                            <a:cs typeface="B Nazanin" panose="00000400000000000000" pitchFamily="2" charset="-78"/>
                          </a:rPr>
                          <m:t>=</m:t>
                        </m:r>
                        <m:r>
                          <m:rPr>
                            <m:brk m:alnAt="23"/>
                          </m:rPr>
                          <a:rPr lang="en-US" sz="1600" b="0" i="1" smtClean="0">
                            <a:latin typeface="Cambria Math" panose="02040503050406030204" pitchFamily="18" charset="0"/>
                            <a:cs typeface="B Nazanin" panose="00000400000000000000" pitchFamily="2" charset="-78"/>
                          </a:rPr>
                          <m:t>1</m:t>
                        </m:r>
                      </m:sub>
                      <m:sup>
                        <m:r>
                          <a:rPr lang="en-US" sz="1600" b="0" i="1" smtClean="0">
                            <a:latin typeface="Cambria Math" panose="02040503050406030204" pitchFamily="18" charset="0"/>
                            <a:cs typeface="B Nazanin" panose="00000400000000000000" pitchFamily="2" charset="-78"/>
                          </a:rPr>
                          <m:t>𝑘</m:t>
                        </m:r>
                      </m:sup>
                      <m:e>
                        <m:r>
                          <a:rPr lang="en-US" sz="1600" b="0" i="1" smtClean="0">
                            <a:latin typeface="Cambria Math" panose="02040503050406030204" pitchFamily="18" charset="0"/>
                            <a:cs typeface="B Nazanin" panose="00000400000000000000" pitchFamily="2" charset="-78"/>
                          </a:rPr>
                          <m:t>𝐻</m:t>
                        </m:r>
                        <m:r>
                          <a:rPr lang="en-US" sz="1600" b="0" i="1" smtClean="0">
                            <a:latin typeface="Cambria Math" panose="02040503050406030204" pitchFamily="18" charset="0"/>
                            <a:cs typeface="B Nazanin" panose="00000400000000000000" pitchFamily="2" charset="-78"/>
                          </a:rPr>
                          <m:t>(</m:t>
                        </m:r>
                        <m:sSubSup>
                          <m:sSubSupPr>
                            <m:ctrlPr>
                              <a:rPr lang="en-US" sz="1600" i="1">
                                <a:latin typeface="Cambria Math" panose="02040503050406030204" pitchFamily="18" charset="0"/>
                                <a:cs typeface="B Nazanin" panose="00000400000000000000" pitchFamily="2" charset="-78"/>
                              </a:rPr>
                            </m:ctrlPr>
                          </m:sSubSupPr>
                          <m:e>
                            <m:r>
                              <a:rPr lang="en-US" sz="1600" i="1">
                                <a:latin typeface="Cambria Math" panose="02040503050406030204" pitchFamily="18" charset="0"/>
                                <a:cs typeface="B Nazanin" panose="00000400000000000000" pitchFamily="2" charset="-78"/>
                              </a:rPr>
                              <m:t>𝑋</m:t>
                            </m:r>
                          </m:e>
                          <m:sub>
                            <m:r>
                              <a:rPr lang="en-US" sz="1600" i="1">
                                <a:latin typeface="Cambria Math" panose="02040503050406030204" pitchFamily="18" charset="0"/>
                                <a:cs typeface="B Nazanin" panose="00000400000000000000" pitchFamily="2" charset="-78"/>
                              </a:rPr>
                              <m:t>𝑗</m:t>
                            </m:r>
                            <m:r>
                              <a:rPr lang="en-US" sz="1600" b="0" i="1" smtClean="0">
                                <a:latin typeface="Cambria Math" panose="02040503050406030204" pitchFamily="18" charset="0"/>
                                <a:cs typeface="B Nazanin" panose="00000400000000000000" pitchFamily="2" charset="-78"/>
                              </a:rPr>
                              <m:t>, </m:t>
                            </m:r>
                            <m:r>
                              <a:rPr lang="en-US" sz="1600" b="0" i="1" smtClean="0">
                                <a:latin typeface="Cambria Math" panose="02040503050406030204" pitchFamily="18" charset="0"/>
                                <a:cs typeface="B Nazanin" panose="00000400000000000000" pitchFamily="2" charset="-78"/>
                              </a:rPr>
                              <m:t>𝑘</m:t>
                            </m:r>
                          </m:sub>
                          <m:sup/>
                        </m:sSubSup>
                      </m:e>
                    </m:nary>
                    <m:r>
                      <a:rPr lang="en-US" sz="1600" b="0" i="1" smtClean="0">
                        <a:latin typeface="Cambria Math" panose="02040503050406030204" pitchFamily="18" charset="0"/>
                        <a:cs typeface="B Nazanin" panose="00000400000000000000" pitchFamily="2" charset="-78"/>
                      </a:rPr>
                      <m:t>) −</m:t>
                    </m:r>
                    <m:r>
                      <a:rPr lang="en-US" sz="1600" b="0" i="1" smtClean="0">
                        <a:latin typeface="Cambria Math" panose="02040503050406030204" pitchFamily="18" charset="0"/>
                        <a:cs typeface="B Nazanin" panose="00000400000000000000" pitchFamily="2" charset="-78"/>
                      </a:rPr>
                      <m:t>𝐻</m:t>
                    </m:r>
                    <m:d>
                      <m:dPr>
                        <m:ctrlPr>
                          <a:rPr lang="en-US" sz="1600" b="0" i="1" smtClean="0">
                            <a:latin typeface="Cambria Math" panose="02040503050406030204" pitchFamily="18" charset="0"/>
                            <a:cs typeface="B Nazanin" panose="00000400000000000000" pitchFamily="2" charset="-78"/>
                          </a:rPr>
                        </m:ctrlPr>
                      </m:dPr>
                      <m:e>
                        <m:sSubSup>
                          <m:sSubSupPr>
                            <m:ctrlPr>
                              <a:rPr lang="en-US" sz="1600" i="1">
                                <a:latin typeface="Cambria Math" panose="02040503050406030204" pitchFamily="18" charset="0"/>
                                <a:cs typeface="B Nazanin" panose="00000400000000000000" pitchFamily="2" charset="-78"/>
                              </a:rPr>
                            </m:ctrlPr>
                          </m:sSubSupPr>
                          <m:e>
                            <m:r>
                              <a:rPr lang="en-US" sz="1600" i="1">
                                <a:latin typeface="Cambria Math" panose="02040503050406030204" pitchFamily="18" charset="0"/>
                                <a:cs typeface="B Nazanin" panose="00000400000000000000" pitchFamily="2" charset="-78"/>
                              </a:rPr>
                              <m:t>𝑋</m:t>
                            </m:r>
                          </m:e>
                          <m:sub>
                            <m:r>
                              <a:rPr lang="en-US" sz="1600" i="1">
                                <a:latin typeface="Cambria Math" panose="02040503050406030204" pitchFamily="18" charset="0"/>
                                <a:cs typeface="B Nazanin" panose="00000400000000000000" pitchFamily="2" charset="-78"/>
                              </a:rPr>
                              <m:t>𝑗</m:t>
                            </m:r>
                          </m:sub>
                          <m:sup>
                            <m:r>
                              <a:rPr lang="en-US" sz="1600" i="1">
                                <a:latin typeface="Cambria Math" panose="02040503050406030204" pitchFamily="18" charset="0"/>
                                <a:cs typeface="B Nazanin" panose="00000400000000000000" pitchFamily="2" charset="-78"/>
                              </a:rPr>
                              <m:t>𝑘</m:t>
                            </m:r>
                          </m:sup>
                        </m:sSubSup>
                      </m:e>
                    </m:d>
                  </m:oMath>
                </a14:m>
                <a:endParaRPr lang="en-US" sz="1600" dirty="0">
                  <a:latin typeface="Times New Roman" panose="02020603050405020304" pitchFamily="18" charset="0"/>
                  <a:cs typeface="B Nazanin" panose="00000400000000000000" pitchFamily="2" charset="-78"/>
                </a:endParaRPr>
              </a:p>
              <a:p>
                <a:r>
                  <a:rPr lang="en-US" sz="1600" b="0" dirty="0">
                    <a:latin typeface="Times New Roman" panose="02020603050405020304" pitchFamily="18" charset="0"/>
                    <a:cs typeface="B Nazanin" panose="00000400000000000000" pitchFamily="2" charset="-78"/>
                  </a:rPr>
                  <a:t>Neural Complexity: </a:t>
                </a:r>
                <a14:m>
                  <m:oMath xmlns:m="http://schemas.openxmlformats.org/officeDocument/2006/math">
                    <m:r>
                      <a:rPr lang="en-US" sz="1600" b="0" i="1" smtClean="0">
                        <a:latin typeface="Cambria Math" panose="02040503050406030204" pitchFamily="18" charset="0"/>
                        <a:cs typeface="B Nazanin" panose="00000400000000000000" pitchFamily="2" charset="-78"/>
                      </a:rPr>
                      <m:t>𝐶𝑁</m:t>
                    </m:r>
                    <m:d>
                      <m:dPr>
                        <m:ctrlPr>
                          <a:rPr lang="en-US" sz="1600" b="0" i="1" smtClean="0">
                            <a:latin typeface="Cambria Math" panose="02040503050406030204" pitchFamily="18" charset="0"/>
                            <a:cs typeface="B Nazanin" panose="00000400000000000000" pitchFamily="2" charset="-78"/>
                          </a:rPr>
                        </m:ctrlPr>
                      </m:dPr>
                      <m:e>
                        <m:r>
                          <a:rPr lang="en-US" sz="1600" b="0" i="1" smtClean="0">
                            <a:latin typeface="Cambria Math" panose="02040503050406030204" pitchFamily="18" charset="0"/>
                            <a:cs typeface="B Nazanin" panose="00000400000000000000" pitchFamily="2" charset="-78"/>
                          </a:rPr>
                          <m:t>𝑋</m:t>
                        </m:r>
                      </m:e>
                    </m:d>
                    <m:r>
                      <a:rPr lang="en-US" sz="1600" b="0" i="1" smtClean="0">
                        <a:latin typeface="Cambria Math" panose="02040503050406030204" pitchFamily="18" charset="0"/>
                        <a:cs typeface="B Nazanin" panose="00000400000000000000" pitchFamily="2" charset="-78"/>
                      </a:rPr>
                      <m:t>=</m:t>
                    </m:r>
                    <m:nary>
                      <m:naryPr>
                        <m:chr m:val="∑"/>
                        <m:ctrlPr>
                          <a:rPr lang="en-US" sz="1600" b="0" i="1" smtClean="0">
                            <a:latin typeface="Cambria Math" panose="02040503050406030204" pitchFamily="18" charset="0"/>
                            <a:cs typeface="B Nazanin" panose="00000400000000000000" pitchFamily="2" charset="-78"/>
                          </a:rPr>
                        </m:ctrlPr>
                      </m:naryPr>
                      <m:sub>
                        <m:r>
                          <m:rPr>
                            <m:brk m:alnAt="23"/>
                          </m:rPr>
                          <a:rPr lang="en-US" sz="1600" b="0" i="1" smtClean="0">
                            <a:latin typeface="Cambria Math" panose="02040503050406030204" pitchFamily="18" charset="0"/>
                            <a:cs typeface="B Nazanin" panose="00000400000000000000" pitchFamily="2" charset="-78"/>
                          </a:rPr>
                          <m:t>𝑘</m:t>
                        </m:r>
                        <m:r>
                          <a:rPr lang="en-US" sz="1600" b="0" i="1" smtClean="0">
                            <a:latin typeface="Cambria Math" panose="02040503050406030204" pitchFamily="18" charset="0"/>
                            <a:cs typeface="B Nazanin" panose="00000400000000000000" pitchFamily="2" charset="-78"/>
                          </a:rPr>
                          <m:t>=</m:t>
                        </m:r>
                        <m:r>
                          <m:rPr>
                            <m:brk m:alnAt="23"/>
                          </m:rPr>
                          <a:rPr lang="en-US" sz="1600" b="0" i="1" smtClean="0">
                            <a:latin typeface="Cambria Math" panose="02040503050406030204" pitchFamily="18" charset="0"/>
                            <a:cs typeface="B Nazanin" panose="00000400000000000000" pitchFamily="2" charset="-78"/>
                          </a:rPr>
                          <m:t>1</m:t>
                        </m:r>
                      </m:sub>
                      <m:sup>
                        <m:r>
                          <a:rPr lang="en-US" sz="1600" b="0" i="1" smtClean="0">
                            <a:latin typeface="Cambria Math" panose="02040503050406030204" pitchFamily="18" charset="0"/>
                            <a:cs typeface="B Nazanin" panose="00000400000000000000" pitchFamily="2" charset="-78"/>
                          </a:rPr>
                          <m:t>𝑁</m:t>
                        </m:r>
                      </m:sup>
                      <m:e>
                        <m:d>
                          <m:dPr>
                            <m:ctrlPr>
                              <a:rPr lang="en-US" sz="1600" b="0" i="1" smtClean="0">
                                <a:latin typeface="Cambria Math" panose="02040503050406030204" pitchFamily="18" charset="0"/>
                                <a:cs typeface="B Nazanin" panose="00000400000000000000" pitchFamily="2" charset="-78"/>
                              </a:rPr>
                            </m:ctrlPr>
                          </m:dPr>
                          <m:e>
                            <m:f>
                              <m:fPr>
                                <m:ctrlPr>
                                  <a:rPr lang="en-US" sz="1600" b="0" i="1" smtClean="0">
                                    <a:latin typeface="Cambria Math" panose="02040503050406030204" pitchFamily="18" charset="0"/>
                                    <a:cs typeface="B Nazanin" panose="00000400000000000000" pitchFamily="2" charset="-78"/>
                                  </a:rPr>
                                </m:ctrlPr>
                              </m:fPr>
                              <m:num>
                                <m:r>
                                  <a:rPr lang="en-US" sz="1600" b="0" i="1" smtClean="0">
                                    <a:latin typeface="Cambria Math" panose="02040503050406030204" pitchFamily="18" charset="0"/>
                                    <a:cs typeface="B Nazanin" panose="00000400000000000000" pitchFamily="2" charset="-78"/>
                                  </a:rPr>
                                  <m:t>𝐾</m:t>
                                </m:r>
                              </m:num>
                              <m:den>
                                <m:r>
                                  <a:rPr lang="en-US" sz="1600" b="0" i="1" smtClean="0">
                                    <a:latin typeface="Cambria Math" panose="02040503050406030204" pitchFamily="18" charset="0"/>
                                    <a:cs typeface="B Nazanin" panose="00000400000000000000" pitchFamily="2" charset="-78"/>
                                  </a:rPr>
                                  <m:t>𝑛</m:t>
                                </m:r>
                              </m:den>
                            </m:f>
                          </m:e>
                        </m:d>
                        <m:r>
                          <a:rPr lang="en-US" sz="1600" b="0" i="1" smtClean="0">
                            <a:latin typeface="Cambria Math" panose="02040503050406030204" pitchFamily="18" charset="0"/>
                            <a:cs typeface="B Nazanin" panose="00000400000000000000" pitchFamily="2" charset="-78"/>
                          </a:rPr>
                          <m:t>𝐼</m:t>
                        </m:r>
                        <m:d>
                          <m:dPr>
                            <m:ctrlPr>
                              <a:rPr lang="en-US" sz="1600" b="0" i="1" smtClean="0">
                                <a:latin typeface="Cambria Math" panose="02040503050406030204" pitchFamily="18" charset="0"/>
                                <a:cs typeface="B Nazanin" panose="00000400000000000000" pitchFamily="2" charset="-78"/>
                              </a:rPr>
                            </m:ctrlPr>
                          </m:dPr>
                          <m:e>
                            <m:r>
                              <a:rPr lang="en-US" sz="1600" b="0" i="1" smtClean="0">
                                <a:latin typeface="Cambria Math" panose="02040503050406030204" pitchFamily="18" charset="0"/>
                                <a:cs typeface="B Nazanin" panose="00000400000000000000" pitchFamily="2" charset="-78"/>
                              </a:rPr>
                              <m:t>𝑋</m:t>
                            </m:r>
                          </m:e>
                        </m:d>
                        <m:r>
                          <a:rPr lang="en-US" sz="1600" b="0" i="1" smtClean="0">
                            <a:latin typeface="Cambria Math" panose="02040503050406030204" pitchFamily="18" charset="0"/>
                            <a:cs typeface="B Nazanin" panose="00000400000000000000" pitchFamily="2" charset="-78"/>
                          </a:rPr>
                          <m:t>−</m:t>
                        </m:r>
                        <m:r>
                          <a:rPr lang="en-US" sz="1600" b="0" i="1" smtClean="0">
                            <a:latin typeface="Cambria Math" panose="02040503050406030204" pitchFamily="18" charset="0"/>
                            <a:cs typeface="B Nazanin" panose="00000400000000000000" pitchFamily="2" charset="-78"/>
                          </a:rPr>
                          <m:t>𝐼</m:t>
                        </m:r>
                        <m:r>
                          <a:rPr lang="en-US" sz="1600" b="0" i="1" smtClean="0">
                            <a:latin typeface="Cambria Math" panose="02040503050406030204" pitchFamily="18" charset="0"/>
                            <a:cs typeface="B Nazanin" panose="00000400000000000000" pitchFamily="2" charset="-78"/>
                          </a:rPr>
                          <m:t>(</m:t>
                        </m:r>
                        <m:sSubSup>
                          <m:sSubSupPr>
                            <m:ctrlPr>
                              <a:rPr lang="en-US" sz="1600" i="1">
                                <a:latin typeface="Cambria Math" panose="02040503050406030204" pitchFamily="18" charset="0"/>
                                <a:cs typeface="B Nazanin" panose="00000400000000000000" pitchFamily="2" charset="-78"/>
                              </a:rPr>
                            </m:ctrlPr>
                          </m:sSubSupPr>
                          <m:e>
                            <m:r>
                              <a:rPr lang="en-US" sz="1600" i="1">
                                <a:latin typeface="Cambria Math" panose="02040503050406030204" pitchFamily="18" charset="0"/>
                                <a:cs typeface="B Nazanin" panose="00000400000000000000" pitchFamily="2" charset="-78"/>
                              </a:rPr>
                              <m:t>𝑋</m:t>
                            </m:r>
                          </m:e>
                          <m:sub>
                            <m:r>
                              <a:rPr lang="en-US" sz="1600" i="1">
                                <a:latin typeface="Cambria Math" panose="02040503050406030204" pitchFamily="18" charset="0"/>
                                <a:cs typeface="B Nazanin" panose="00000400000000000000" pitchFamily="2" charset="-78"/>
                              </a:rPr>
                              <m:t>𝑗</m:t>
                            </m:r>
                          </m:sub>
                          <m:sup>
                            <m:r>
                              <a:rPr lang="en-US" sz="1600" i="1">
                                <a:latin typeface="Cambria Math" panose="02040503050406030204" pitchFamily="18" charset="0"/>
                                <a:cs typeface="B Nazanin" panose="00000400000000000000" pitchFamily="2" charset="-78"/>
                              </a:rPr>
                              <m:t>𝑘</m:t>
                            </m:r>
                          </m:sup>
                        </m:sSubSup>
                        <m:r>
                          <m:rPr>
                            <m:nor/>
                          </m:rPr>
                          <a:rPr lang="en-US" sz="1600" dirty="0">
                            <a:latin typeface="Times New Roman" panose="02020603050405020304" pitchFamily="18" charset="0"/>
                            <a:cs typeface="B Nazanin" panose="00000400000000000000" pitchFamily="2" charset="-78"/>
                          </a:rPr>
                          <m:t>)</m:t>
                        </m:r>
                      </m:e>
                    </m:nary>
                  </m:oMath>
                </a14:m>
                <a:endParaRPr lang="en-US" sz="1600" b="0" dirty="0">
                  <a:latin typeface="Times New Roman" panose="02020603050405020304" pitchFamily="18" charset="0"/>
                  <a:cs typeface="B Nazanin" panose="00000400000000000000" pitchFamily="2" charset="-78"/>
                </a:endParaRPr>
              </a:p>
              <a:p>
                <a:r>
                  <a:rPr lang="en-US" sz="1600" dirty="0">
                    <a:effectLst/>
                    <a:latin typeface="Times New Roman" panose="02020603050405020304" pitchFamily="18" charset="0"/>
                    <a:ea typeface="Calibri" panose="020F0502020204030204" pitchFamily="34" charset="0"/>
                    <a:cs typeface="B Nazanin" panose="00000400000000000000" pitchFamily="2" charset="-78"/>
                  </a:rPr>
                  <a:t>Statistics: t-like </a:t>
                </a:r>
                <a14:m>
                  <m:oMath xmlns:m="http://schemas.openxmlformats.org/officeDocument/2006/math">
                    <m:sSub>
                      <m:sSubPr>
                        <m:ctrlPr>
                          <a:rPr lang="en-US" sz="1600" i="1" smtClean="0">
                            <a:effectLst/>
                            <a:latin typeface="Cambria Math" panose="02040503050406030204" pitchFamily="18" charset="0"/>
                            <a:cs typeface="B Nazanin" panose="00000400000000000000" pitchFamily="2" charset="-78"/>
                          </a:rPr>
                        </m:ctrlPr>
                      </m:sSubPr>
                      <m:e>
                        <m:r>
                          <a:rPr lang="en-US" sz="1600" b="0" i="1" smtClean="0">
                            <a:effectLst/>
                            <a:latin typeface="Cambria Math" panose="02040503050406030204" pitchFamily="18" charset="0"/>
                            <a:cs typeface="B Nazanin" panose="00000400000000000000" pitchFamily="2" charset="-78"/>
                          </a:rPr>
                          <m:t>𝑡</m:t>
                        </m:r>
                      </m:e>
                      <m:sub>
                        <m:r>
                          <a:rPr lang="en-US" sz="1600" b="0" i="1" smtClean="0">
                            <a:effectLst/>
                            <a:latin typeface="Cambria Math" panose="02040503050406030204" pitchFamily="18" charset="0"/>
                            <a:cs typeface="B Nazanin" panose="00000400000000000000" pitchFamily="2" charset="-78"/>
                          </a:rPr>
                          <m:t>𝐶𝐼</m:t>
                        </m:r>
                      </m:sub>
                    </m:sSub>
                    <m:r>
                      <a:rPr lang="en-US" sz="1600" b="0" i="1" smtClean="0">
                        <a:effectLst/>
                        <a:latin typeface="Cambria Math" panose="02040503050406030204" pitchFamily="18" charset="0"/>
                        <a:cs typeface="B Nazanin" panose="00000400000000000000" pitchFamily="2" charset="-78"/>
                      </a:rPr>
                      <m:t>= </m:t>
                    </m:r>
                    <m:f>
                      <m:fPr>
                        <m:ctrlPr>
                          <a:rPr lang="en-US" sz="1600" b="0" i="1" smtClean="0">
                            <a:effectLst/>
                            <a:latin typeface="Cambria Math" panose="02040503050406030204" pitchFamily="18" charset="0"/>
                            <a:cs typeface="B Nazanin" panose="00000400000000000000" pitchFamily="2" charset="-78"/>
                          </a:rPr>
                        </m:ctrlPr>
                      </m:fPr>
                      <m:num>
                        <m:r>
                          <a:rPr lang="en-US" sz="1600" b="0" i="1" smtClean="0">
                            <a:effectLst/>
                            <a:latin typeface="Cambria Math" panose="02040503050406030204" pitchFamily="18" charset="0"/>
                            <a:cs typeface="B Nazanin" panose="00000400000000000000" pitchFamily="2" charset="-78"/>
                          </a:rPr>
                          <m:t>𝐶𝐼</m:t>
                        </m:r>
                        <m:d>
                          <m:dPr>
                            <m:ctrlPr>
                              <a:rPr lang="en-US" sz="1600" b="0" i="1" smtClean="0">
                                <a:effectLst/>
                                <a:latin typeface="Cambria Math" panose="02040503050406030204" pitchFamily="18" charset="0"/>
                                <a:cs typeface="B Nazanin" panose="00000400000000000000" pitchFamily="2" charset="-78"/>
                              </a:rPr>
                            </m:ctrlPr>
                          </m:dPr>
                          <m:e>
                            <m:sSubSup>
                              <m:sSubSupPr>
                                <m:ctrlPr>
                                  <a:rPr lang="en-US" sz="1600" i="1">
                                    <a:latin typeface="Cambria Math" panose="02040503050406030204" pitchFamily="18" charset="0"/>
                                    <a:cs typeface="B Nazanin" panose="00000400000000000000" pitchFamily="2" charset="-78"/>
                                  </a:rPr>
                                </m:ctrlPr>
                              </m:sSubSupPr>
                              <m:e>
                                <m:r>
                                  <a:rPr lang="en-US" sz="1600" i="1">
                                    <a:latin typeface="Cambria Math" panose="02040503050406030204" pitchFamily="18" charset="0"/>
                                    <a:cs typeface="B Nazanin" panose="00000400000000000000" pitchFamily="2" charset="-78"/>
                                  </a:rPr>
                                  <m:t>𝑋</m:t>
                                </m:r>
                              </m:e>
                              <m:sub>
                                <m:r>
                                  <a:rPr lang="en-US" sz="1600" i="1">
                                    <a:latin typeface="Cambria Math" panose="02040503050406030204" pitchFamily="18" charset="0"/>
                                    <a:cs typeface="B Nazanin" panose="00000400000000000000" pitchFamily="2" charset="-78"/>
                                  </a:rPr>
                                  <m:t>𝑗</m:t>
                                </m:r>
                              </m:sub>
                              <m:sup>
                                <m:r>
                                  <a:rPr lang="en-US" sz="1600" i="1">
                                    <a:latin typeface="Cambria Math" panose="02040503050406030204" pitchFamily="18" charset="0"/>
                                    <a:cs typeface="B Nazanin" panose="00000400000000000000" pitchFamily="2" charset="-78"/>
                                  </a:rPr>
                                  <m:t>𝑘</m:t>
                                </m:r>
                              </m:sup>
                            </m:sSubSup>
                          </m:e>
                        </m:d>
                        <m:r>
                          <a:rPr lang="en-US" sz="1600" b="0" i="1" smtClean="0">
                            <a:latin typeface="Cambria Math" panose="02040503050406030204" pitchFamily="18" charset="0"/>
                            <a:cs typeface="B Nazanin" panose="00000400000000000000" pitchFamily="2" charset="-78"/>
                          </a:rPr>
                          <m:t>− </m:t>
                        </m:r>
                        <m:d>
                          <m:dPr>
                            <m:begChr m:val="⟨"/>
                            <m:endChr m:val="⟩"/>
                            <m:ctrlPr>
                              <a:rPr lang="en-US" sz="1600" b="0" i="1" smtClean="0">
                                <a:latin typeface="Cambria Math" panose="02040503050406030204" pitchFamily="18" charset="0"/>
                                <a:cs typeface="B Nazanin" panose="00000400000000000000" pitchFamily="2" charset="-78"/>
                              </a:rPr>
                            </m:ctrlPr>
                          </m:dPr>
                          <m:e>
                            <m:r>
                              <a:rPr lang="en-US" sz="1600" b="0" i="1" smtClean="0">
                                <a:latin typeface="Cambria Math" panose="02040503050406030204" pitchFamily="18" charset="0"/>
                                <a:cs typeface="B Nazanin" panose="00000400000000000000" pitchFamily="2" charset="-78"/>
                              </a:rPr>
                              <m:t>𝐶𝐼</m:t>
                            </m:r>
                            <m:r>
                              <a:rPr lang="en-US" sz="1600" b="0" i="1" smtClean="0">
                                <a:latin typeface="Cambria Math" panose="02040503050406030204" pitchFamily="18" charset="0"/>
                                <a:cs typeface="B Nazanin" panose="00000400000000000000" pitchFamily="2" charset="-78"/>
                              </a:rPr>
                              <m:t>(</m:t>
                            </m:r>
                            <m:sSubSup>
                              <m:sSubSupPr>
                                <m:ctrlPr>
                                  <a:rPr lang="en-US" sz="1600" i="1">
                                    <a:latin typeface="Cambria Math" panose="02040503050406030204" pitchFamily="18" charset="0"/>
                                    <a:cs typeface="B Nazanin" panose="00000400000000000000" pitchFamily="2" charset="-78"/>
                                  </a:rPr>
                                </m:ctrlPr>
                              </m:sSubSupPr>
                              <m:e>
                                <m:r>
                                  <a:rPr lang="en-US" sz="1600" i="1">
                                    <a:latin typeface="Cambria Math" panose="02040503050406030204" pitchFamily="18" charset="0"/>
                                    <a:cs typeface="B Nazanin" panose="00000400000000000000" pitchFamily="2" charset="-78"/>
                                  </a:rPr>
                                  <m:t>𝑋</m:t>
                                </m:r>
                              </m:e>
                              <m:sub>
                                <m:r>
                                  <a:rPr lang="en-US" sz="1600" b="0" i="1" smtClean="0">
                                    <a:latin typeface="Cambria Math" panose="02040503050406030204" pitchFamily="18" charset="0"/>
                                    <a:cs typeface="B Nazanin" panose="00000400000000000000" pitchFamily="2" charset="-78"/>
                                  </a:rPr>
                                  <m:t>𝐻</m:t>
                                </m:r>
                              </m:sub>
                              <m:sup>
                                <m:r>
                                  <a:rPr lang="en-US" sz="1600" i="1">
                                    <a:latin typeface="Cambria Math" panose="02040503050406030204" pitchFamily="18" charset="0"/>
                                    <a:cs typeface="B Nazanin" panose="00000400000000000000" pitchFamily="2" charset="-78"/>
                                  </a:rPr>
                                  <m:t>𝑘</m:t>
                                </m:r>
                              </m:sup>
                            </m:sSubSup>
                            <m:r>
                              <a:rPr lang="en-US" sz="1600" b="0" i="1" smtClean="0">
                                <a:latin typeface="Cambria Math" panose="02040503050406030204" pitchFamily="18" charset="0"/>
                                <a:cs typeface="B Nazanin" panose="00000400000000000000" pitchFamily="2" charset="-78"/>
                              </a:rPr>
                              <m:t>)</m:t>
                            </m:r>
                          </m:e>
                        </m:d>
                      </m:num>
                      <m:den>
                        <m:r>
                          <a:rPr lang="en-US" sz="1600" b="0" i="1" smtClean="0">
                            <a:effectLst/>
                            <a:latin typeface="Cambria Math" panose="02040503050406030204" pitchFamily="18" charset="0"/>
                            <a:cs typeface="B Nazanin" panose="00000400000000000000" pitchFamily="2" charset="-78"/>
                          </a:rPr>
                          <m:t>𝑠𝑡𝑑</m:t>
                        </m:r>
                        <m:r>
                          <a:rPr lang="en-US" sz="1600" b="0" i="1" smtClean="0">
                            <a:effectLst/>
                            <a:latin typeface="Cambria Math" panose="02040503050406030204" pitchFamily="18" charset="0"/>
                            <a:cs typeface="B Nazanin" panose="00000400000000000000" pitchFamily="2" charset="-78"/>
                          </a:rPr>
                          <m:t>(</m:t>
                        </m:r>
                        <m:r>
                          <a:rPr lang="en-US" sz="1600" b="0" i="1" smtClean="0">
                            <a:effectLst/>
                            <a:latin typeface="Cambria Math" panose="02040503050406030204" pitchFamily="18" charset="0"/>
                            <a:cs typeface="B Nazanin" panose="00000400000000000000" pitchFamily="2" charset="-78"/>
                          </a:rPr>
                          <m:t>𝐶𝐼</m:t>
                        </m:r>
                        <m:d>
                          <m:dPr>
                            <m:ctrlPr>
                              <a:rPr lang="en-US" sz="1600" b="0" i="1" smtClean="0">
                                <a:effectLst/>
                                <a:latin typeface="Cambria Math" panose="02040503050406030204" pitchFamily="18" charset="0"/>
                                <a:cs typeface="B Nazanin" panose="00000400000000000000" pitchFamily="2" charset="-78"/>
                              </a:rPr>
                            </m:ctrlPr>
                          </m:dPr>
                          <m:e>
                            <m:sSubSup>
                              <m:sSubSupPr>
                                <m:ctrlPr>
                                  <a:rPr lang="en-US" sz="1600" i="1">
                                    <a:latin typeface="Cambria Math" panose="02040503050406030204" pitchFamily="18" charset="0"/>
                                    <a:cs typeface="B Nazanin" panose="00000400000000000000" pitchFamily="2" charset="-78"/>
                                  </a:rPr>
                                </m:ctrlPr>
                              </m:sSubSupPr>
                              <m:e>
                                <m:r>
                                  <a:rPr lang="en-US" sz="1600" i="1">
                                    <a:latin typeface="Cambria Math" panose="02040503050406030204" pitchFamily="18" charset="0"/>
                                    <a:cs typeface="B Nazanin" panose="00000400000000000000" pitchFamily="2" charset="-78"/>
                                  </a:rPr>
                                  <m:t>𝑋</m:t>
                                </m:r>
                              </m:e>
                              <m:sub>
                                <m:r>
                                  <a:rPr lang="en-US" sz="1600" b="0" i="1" smtClean="0">
                                    <a:latin typeface="Cambria Math" panose="02040503050406030204" pitchFamily="18" charset="0"/>
                                    <a:cs typeface="B Nazanin" panose="00000400000000000000" pitchFamily="2" charset="-78"/>
                                  </a:rPr>
                                  <m:t>𝐻</m:t>
                                </m:r>
                              </m:sub>
                              <m:sup>
                                <m:r>
                                  <a:rPr lang="en-US" sz="1600" i="1">
                                    <a:latin typeface="Cambria Math" panose="02040503050406030204" pitchFamily="18" charset="0"/>
                                    <a:cs typeface="B Nazanin" panose="00000400000000000000" pitchFamily="2" charset="-78"/>
                                  </a:rPr>
                                  <m:t>𝑘</m:t>
                                </m:r>
                              </m:sup>
                            </m:sSubSup>
                          </m:e>
                        </m:d>
                        <m:r>
                          <a:rPr lang="en-US" sz="1600" b="0" i="1" smtClean="0">
                            <a:latin typeface="Cambria Math" panose="02040503050406030204" pitchFamily="18" charset="0"/>
                            <a:cs typeface="B Nazanin" panose="00000400000000000000" pitchFamily="2" charset="-78"/>
                          </a:rPr>
                          <m:t>)</m:t>
                        </m:r>
                      </m:den>
                    </m:f>
                  </m:oMath>
                </a14:m>
                <a:r>
                  <a:rPr lang="en-US" sz="1600" dirty="0">
                    <a:effectLst/>
                    <a:latin typeface="Times New Roman" panose="02020603050405020304" pitchFamily="18" charset="0"/>
                    <a:ea typeface="Calibri" panose="020F0502020204030204" pitchFamily="34" charset="0"/>
                    <a:cs typeface="B Nazanin" panose="00000400000000000000" pitchFamily="2" charset="-78"/>
                  </a:rPr>
                  <a:t> &amp; ANOVA</a:t>
                </a:r>
              </a:p>
            </p:txBody>
          </p:sp>
        </mc:Choice>
        <mc:Fallback xmlns="">
          <p:sp>
            <p:nvSpPr>
              <p:cNvPr id="6" name="Google Shape;76;p15">
                <a:extLst>
                  <a:ext uri="{FF2B5EF4-FFF2-40B4-BE49-F238E27FC236}">
                    <a16:creationId xmlns:a16="http://schemas.microsoft.com/office/drawing/2014/main" id="{5D3D1462-5722-4F54-B605-DEFCC627E216}"/>
                  </a:ext>
                </a:extLst>
              </p:cNvPr>
              <p:cNvSpPr txBox="1">
                <a:spLocks noRot="1" noChangeAspect="1" noMove="1" noResize="1" noEditPoints="1" noAdjustHandles="1" noChangeArrowheads="1" noChangeShapeType="1" noTextEdit="1"/>
              </p:cNvSpPr>
              <p:nvPr/>
            </p:nvSpPr>
            <p:spPr>
              <a:xfrm>
                <a:off x="387900" y="1663701"/>
                <a:ext cx="5123900" cy="2905023"/>
              </a:xfrm>
              <a:prstGeom prst="rect">
                <a:avLst/>
              </a:prstGeom>
              <a:blipFill>
                <a:blip r:embed="rId3"/>
                <a:stretch>
                  <a:fillRect r="-654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97374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Differences in EEG between Gifted and Average Students:</a:t>
            </a:r>
            <a:br>
              <a:rPr lang="en-US" sz="2000" dirty="0">
                <a:latin typeface="Times New Roman" panose="02020603050405020304" pitchFamily="18" charset="0"/>
                <a:cs typeface="B Nazanin" panose="00000400000000000000" pitchFamily="2" charset="-78"/>
              </a:rPr>
            </a:br>
            <a:r>
              <a:rPr lang="en-US" sz="2000" dirty="0">
                <a:latin typeface="Times New Roman" panose="02020603050405020304" pitchFamily="18" charset="0"/>
                <a:cs typeface="B Nazanin" panose="00000400000000000000" pitchFamily="2" charset="-78"/>
              </a:rPr>
              <a:t>Neural Complexity and Functional Cluster Analysis</a:t>
            </a:r>
            <a:endParaRPr sz="3200" dirty="0">
              <a:cs typeface="B Nazanin" panose="00000400000000000000" pitchFamily="2" charset="-78"/>
            </a:endParaRPr>
          </a:p>
        </p:txBody>
      </p:sp>
      <p:pic>
        <p:nvPicPr>
          <p:cNvPr id="3" name="Picture 2">
            <a:extLst>
              <a:ext uri="{FF2B5EF4-FFF2-40B4-BE49-F238E27FC236}">
                <a16:creationId xmlns:a16="http://schemas.microsoft.com/office/drawing/2014/main" id="{D8743D6F-1617-4746-9C6B-A90AB0CCAE21}"/>
              </a:ext>
            </a:extLst>
          </p:cNvPr>
          <p:cNvPicPr>
            <a:picLocks noChangeAspect="1"/>
          </p:cNvPicPr>
          <p:nvPr/>
        </p:nvPicPr>
        <p:blipFill>
          <a:blip r:embed="rId3"/>
          <a:stretch>
            <a:fillRect/>
          </a:stretch>
        </p:blipFill>
        <p:spPr>
          <a:xfrm>
            <a:off x="387900" y="1500721"/>
            <a:ext cx="3904664" cy="3324453"/>
          </a:xfrm>
          <a:prstGeom prst="rect">
            <a:avLst/>
          </a:prstGeom>
        </p:spPr>
      </p:pic>
      <p:pic>
        <p:nvPicPr>
          <p:cNvPr id="8" name="Picture 7">
            <a:extLst>
              <a:ext uri="{FF2B5EF4-FFF2-40B4-BE49-F238E27FC236}">
                <a16:creationId xmlns:a16="http://schemas.microsoft.com/office/drawing/2014/main" id="{ACBA6D9F-7F38-4BC5-A4E5-9212D8879BC3}"/>
              </a:ext>
            </a:extLst>
          </p:cNvPr>
          <p:cNvPicPr>
            <a:picLocks noChangeAspect="1"/>
          </p:cNvPicPr>
          <p:nvPr/>
        </p:nvPicPr>
        <p:blipFill>
          <a:blip r:embed="rId4"/>
          <a:stretch>
            <a:fillRect/>
          </a:stretch>
        </p:blipFill>
        <p:spPr>
          <a:xfrm>
            <a:off x="4689086" y="1500722"/>
            <a:ext cx="3959614" cy="3324453"/>
          </a:xfrm>
          <a:prstGeom prst="rect">
            <a:avLst/>
          </a:prstGeom>
        </p:spPr>
      </p:pic>
    </p:spTree>
    <p:extLst>
      <p:ext uri="{BB962C8B-B14F-4D97-AF65-F5344CB8AC3E}">
        <p14:creationId xmlns:p14="http://schemas.microsoft.com/office/powerpoint/2010/main" val="672850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Differences in EEG between Gifted and Average Students:</a:t>
            </a:r>
            <a:br>
              <a:rPr lang="en-US" sz="2000" dirty="0">
                <a:latin typeface="Times New Roman" panose="02020603050405020304" pitchFamily="18" charset="0"/>
                <a:cs typeface="B Nazanin" panose="00000400000000000000" pitchFamily="2" charset="-78"/>
              </a:rPr>
            </a:br>
            <a:r>
              <a:rPr lang="en-US" sz="2000" dirty="0">
                <a:latin typeface="Times New Roman" panose="02020603050405020304" pitchFamily="18" charset="0"/>
                <a:cs typeface="B Nazanin" panose="00000400000000000000" pitchFamily="2" charset="-78"/>
              </a:rPr>
              <a:t>Neural Complexity and Functional Cluster Analysis</a:t>
            </a:r>
            <a:endParaRPr sz="3200" dirty="0">
              <a:cs typeface="B Nazanin" panose="00000400000000000000" pitchFamily="2" charset="-78"/>
            </a:endParaRPr>
          </a:p>
        </p:txBody>
      </p:sp>
      <p:pic>
        <p:nvPicPr>
          <p:cNvPr id="10" name="Picture 9">
            <a:extLst>
              <a:ext uri="{FF2B5EF4-FFF2-40B4-BE49-F238E27FC236}">
                <a16:creationId xmlns:a16="http://schemas.microsoft.com/office/drawing/2014/main" id="{5751871B-202C-4CE7-BE23-B06E2500338D}"/>
              </a:ext>
            </a:extLst>
          </p:cNvPr>
          <p:cNvPicPr>
            <a:picLocks noChangeAspect="1"/>
          </p:cNvPicPr>
          <p:nvPr/>
        </p:nvPicPr>
        <p:blipFill>
          <a:blip r:embed="rId3"/>
          <a:stretch>
            <a:fillRect/>
          </a:stretch>
        </p:blipFill>
        <p:spPr>
          <a:xfrm>
            <a:off x="199601" y="1500723"/>
            <a:ext cx="4328572" cy="3324452"/>
          </a:xfrm>
          <a:prstGeom prst="rect">
            <a:avLst/>
          </a:prstGeom>
        </p:spPr>
      </p:pic>
      <p:pic>
        <p:nvPicPr>
          <p:cNvPr id="4" name="Picture 3">
            <a:extLst>
              <a:ext uri="{FF2B5EF4-FFF2-40B4-BE49-F238E27FC236}">
                <a16:creationId xmlns:a16="http://schemas.microsoft.com/office/drawing/2014/main" id="{447D2E12-888E-4444-B831-2F6995BA4F25}"/>
              </a:ext>
            </a:extLst>
          </p:cNvPr>
          <p:cNvPicPr>
            <a:picLocks noChangeAspect="1"/>
          </p:cNvPicPr>
          <p:nvPr/>
        </p:nvPicPr>
        <p:blipFill>
          <a:blip r:embed="rId4"/>
          <a:stretch>
            <a:fillRect/>
          </a:stretch>
        </p:blipFill>
        <p:spPr>
          <a:xfrm>
            <a:off x="4615830" y="1500722"/>
            <a:ext cx="4157448" cy="3328767"/>
          </a:xfrm>
          <a:prstGeom prst="rect">
            <a:avLst/>
          </a:prstGeom>
        </p:spPr>
      </p:pic>
    </p:spTree>
    <p:extLst>
      <p:ext uri="{BB962C8B-B14F-4D97-AF65-F5344CB8AC3E}">
        <p14:creationId xmlns:p14="http://schemas.microsoft.com/office/powerpoint/2010/main" val="2480201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Differences in EEG between Gifted and Average Students:</a:t>
            </a:r>
            <a:br>
              <a:rPr lang="en-US" sz="2000" dirty="0">
                <a:latin typeface="Times New Roman" panose="02020603050405020304" pitchFamily="18" charset="0"/>
                <a:cs typeface="B Nazanin" panose="00000400000000000000" pitchFamily="2" charset="-78"/>
              </a:rPr>
            </a:br>
            <a:r>
              <a:rPr lang="en-US" sz="2000" dirty="0">
                <a:latin typeface="Times New Roman" panose="02020603050405020304" pitchFamily="18" charset="0"/>
                <a:cs typeface="B Nazanin" panose="00000400000000000000" pitchFamily="2" charset="-78"/>
              </a:rPr>
              <a:t>Neural Complexity and Functional Cluster Analysis</a:t>
            </a:r>
            <a:endParaRPr sz="3200" dirty="0">
              <a:cs typeface="B Nazanin" panose="00000400000000000000" pitchFamily="2" charset="-78"/>
            </a:endParaRPr>
          </a:p>
        </p:txBody>
      </p:sp>
      <p:pic>
        <p:nvPicPr>
          <p:cNvPr id="3" name="Picture 2">
            <a:extLst>
              <a:ext uri="{FF2B5EF4-FFF2-40B4-BE49-F238E27FC236}">
                <a16:creationId xmlns:a16="http://schemas.microsoft.com/office/drawing/2014/main" id="{C9CFA26F-CC11-4D8F-BB0A-D0F064F284FF}"/>
              </a:ext>
            </a:extLst>
          </p:cNvPr>
          <p:cNvPicPr>
            <a:picLocks noChangeAspect="1"/>
          </p:cNvPicPr>
          <p:nvPr/>
        </p:nvPicPr>
        <p:blipFill>
          <a:blip r:embed="rId3"/>
          <a:stretch>
            <a:fillRect/>
          </a:stretch>
        </p:blipFill>
        <p:spPr>
          <a:xfrm>
            <a:off x="2575543" y="1337980"/>
            <a:ext cx="3992914" cy="3487195"/>
          </a:xfrm>
          <a:prstGeom prst="rect">
            <a:avLst/>
          </a:prstGeom>
        </p:spPr>
      </p:pic>
    </p:spTree>
    <p:extLst>
      <p:ext uri="{BB962C8B-B14F-4D97-AF65-F5344CB8AC3E}">
        <p14:creationId xmlns:p14="http://schemas.microsoft.com/office/powerpoint/2010/main" val="2423805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txBox="1">
            <a:spLocks noGrp="1"/>
          </p:cNvSpPr>
          <p:nvPr>
            <p:ph type="title" idx="4294967295"/>
          </p:nvPr>
        </p:nvSpPr>
        <p:spPr>
          <a:xfrm>
            <a:off x="311700" y="875550"/>
            <a:ext cx="8520600" cy="7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a-IR" b="1" dirty="0">
                <a:solidFill>
                  <a:schemeClr val="accent1"/>
                </a:solidFill>
                <a:cs typeface="B Nazanin" panose="00000400000000000000" pitchFamily="2" charset="-78"/>
              </a:rPr>
              <a:t>با تشکر از توجه شما</a:t>
            </a:r>
            <a:endParaRPr b="1" dirty="0">
              <a:solidFill>
                <a:schemeClr val="accent1"/>
              </a:solidFill>
              <a:cs typeface="B Nazanin" panose="00000400000000000000" pitchFamily="2" charset="-7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a-IR" sz="2800" dirty="0">
                <a:latin typeface="Times New Roman" panose="02020603050405020304" pitchFamily="18" charset="0"/>
                <a:cs typeface="B Nazanin" panose="00000400000000000000" pitchFamily="2" charset="-78"/>
              </a:rPr>
              <a:t>مراجع</a:t>
            </a:r>
            <a:endParaRPr sz="4000" dirty="0">
              <a:cs typeface="B Nazanin" panose="00000400000000000000" pitchFamily="2" charset="-78"/>
            </a:endParaRPr>
          </a:p>
        </p:txBody>
      </p:sp>
      <p:sp>
        <p:nvSpPr>
          <p:cNvPr id="76" name="Google Shape;76;p15"/>
          <p:cNvSpPr txBox="1">
            <a:spLocks noGrp="1"/>
          </p:cNvSpPr>
          <p:nvPr>
            <p:ph type="body" idx="1"/>
          </p:nvPr>
        </p:nvSpPr>
        <p:spPr>
          <a:xfrm>
            <a:off x="387900" y="1411446"/>
            <a:ext cx="8368200" cy="3078900"/>
          </a:xfrm>
          <a:prstGeom prst="rect">
            <a:avLst/>
          </a:prstGeom>
        </p:spPr>
        <p:txBody>
          <a:bodyPr spcFirstLastPara="1" wrap="square" lIns="91425" tIns="91425" rIns="91425" bIns="91425" numCol="1" anchor="t" anchorCtr="0">
            <a:noAutofit/>
          </a:bodyPr>
          <a:lstStyle/>
          <a:p>
            <a:pPr marL="0" lvl="0" indent="0" algn="just">
              <a:spcBef>
                <a:spcPts val="0"/>
              </a:spcBef>
              <a:spcAft>
                <a:spcPts val="1600"/>
              </a:spcAft>
              <a:buNone/>
            </a:pPr>
            <a:r>
              <a:rPr lang="en-US" sz="1600" dirty="0">
                <a:cs typeface="B Nazanin" panose="00000400000000000000" pitchFamily="2" charset="-78"/>
              </a:rPr>
              <a:t>J. M. S. T. W. W. V. D. C. a. Y.-P. W. Li Xiao? "A Manifold Regularized Multi-Task Learning?" IEEE Transaction on Biomedical Engineering? 2019. </a:t>
            </a:r>
          </a:p>
          <a:p>
            <a:pPr marL="0" lvl="0" indent="0" algn="just">
              <a:spcBef>
                <a:spcPts val="0"/>
              </a:spcBef>
              <a:spcAft>
                <a:spcPts val="1600"/>
              </a:spcAft>
              <a:buNone/>
            </a:pPr>
            <a:r>
              <a:rPr lang="en-US" sz="1600" dirty="0">
                <a:cs typeface="B Nazanin" panose="00000400000000000000" pitchFamily="2" charset="-78"/>
              </a:rPr>
              <a:t>G. H. W. X. L. W. Y.-P. Qu? "A Graph Deep Learning Model for the Classification of Groups with Different IQ Using Resting State fMRI?" SPIE Medical Imaging? 2020. </a:t>
            </a:r>
          </a:p>
          <a:p>
            <a:pPr marL="0" lvl="0" indent="0" algn="just">
              <a:spcBef>
                <a:spcPts val="0"/>
              </a:spcBef>
              <a:spcAft>
                <a:spcPts val="1600"/>
              </a:spcAft>
              <a:buNone/>
            </a:pPr>
            <a:r>
              <a:rPr lang="en-US" sz="1600" dirty="0">
                <a:cs typeface="B Nazanin" panose="00000400000000000000" pitchFamily="2" charset="-78"/>
              </a:rPr>
              <a:t>M. S. A. M. A. M. N. T. M. T. A. I. M. Y. </a:t>
            </a:r>
            <a:r>
              <a:rPr lang="en-US" sz="1600" dirty="0" err="1">
                <a:cs typeface="B Nazanin" panose="00000400000000000000" pitchFamily="2" charset="-78"/>
              </a:rPr>
              <a:t>Aisyah</a:t>
            </a:r>
            <a:r>
              <a:rPr lang="en-US" sz="1600" dirty="0">
                <a:cs typeface="B Nazanin" panose="00000400000000000000" pitchFamily="2" charset="-78"/>
              </a:rPr>
              <a:t> </a:t>
            </a:r>
            <a:r>
              <a:rPr lang="en-US" sz="1600" dirty="0" err="1">
                <a:cs typeface="B Nazanin" panose="00000400000000000000" pitchFamily="2" charset="-78"/>
              </a:rPr>
              <a:t>Hartini</a:t>
            </a:r>
            <a:r>
              <a:rPr lang="en-US" sz="1600" dirty="0">
                <a:cs typeface="B Nazanin" panose="00000400000000000000" pitchFamily="2" charset="-78"/>
              </a:rPr>
              <a:t> </a:t>
            </a:r>
            <a:r>
              <a:rPr lang="en-US" sz="1600" dirty="0" err="1">
                <a:cs typeface="B Nazanin" panose="00000400000000000000" pitchFamily="2" charset="-78"/>
              </a:rPr>
              <a:t>Jahidin</a:t>
            </a:r>
            <a:r>
              <a:rPr lang="en-US" sz="1600" dirty="0">
                <a:cs typeface="B Nazanin" panose="00000400000000000000" pitchFamily="2" charset="-78"/>
              </a:rPr>
              <a:t>? "Cross-relational Study Between Intelligence and Brain Asymmetry Abilities Using EEG-based IQ Classification Model?" Journal of Theoretical and Applied Information Technology? 2015. </a:t>
            </a:r>
          </a:p>
          <a:p>
            <a:pPr marL="0" lvl="0" indent="0" algn="just">
              <a:spcBef>
                <a:spcPts val="0"/>
              </a:spcBef>
              <a:spcAft>
                <a:spcPts val="1600"/>
              </a:spcAft>
              <a:buNone/>
            </a:pPr>
            <a:r>
              <a:rPr lang="en-US" sz="1600" dirty="0">
                <a:cs typeface="B Nazanin" panose="00000400000000000000" pitchFamily="2" charset="-78"/>
              </a:rPr>
              <a:t>M. L. Jun-</a:t>
            </a:r>
            <a:r>
              <a:rPr lang="en-US" sz="1600" dirty="0" err="1">
                <a:cs typeface="B Nazanin" panose="00000400000000000000" pitchFamily="2" charset="-78"/>
              </a:rPr>
              <a:t>Su</a:t>
            </a:r>
            <a:r>
              <a:rPr lang="en-US" sz="1600" dirty="0">
                <a:cs typeface="B Nazanin" panose="00000400000000000000" pitchFamily="2" charset="-78"/>
              </a:rPr>
              <a:t> Kang? "Characteristics of EEG signals during tough and easy linguistic problem solving?" IEEE? 2015. </a:t>
            </a:r>
          </a:p>
        </p:txBody>
      </p:sp>
    </p:spTree>
    <p:extLst>
      <p:ext uri="{BB962C8B-B14F-4D97-AF65-F5344CB8AC3E}">
        <p14:creationId xmlns:p14="http://schemas.microsoft.com/office/powerpoint/2010/main" val="58281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a-IR" sz="2800" dirty="0">
                <a:latin typeface="Times New Roman" panose="02020603050405020304" pitchFamily="18" charset="0"/>
                <a:cs typeface="B Nazanin" panose="00000400000000000000" pitchFamily="2" charset="-78"/>
              </a:rPr>
              <a:t>مراجع</a:t>
            </a:r>
            <a:endParaRPr sz="4000" dirty="0">
              <a:cs typeface="B Nazanin" panose="00000400000000000000" pitchFamily="2" charset="-78"/>
            </a:endParaRPr>
          </a:p>
        </p:txBody>
      </p:sp>
      <p:sp>
        <p:nvSpPr>
          <p:cNvPr id="76" name="Google Shape;76;p15"/>
          <p:cNvSpPr txBox="1">
            <a:spLocks noGrp="1"/>
          </p:cNvSpPr>
          <p:nvPr>
            <p:ph type="body" idx="1"/>
          </p:nvPr>
        </p:nvSpPr>
        <p:spPr>
          <a:xfrm>
            <a:off x="387900" y="1411446"/>
            <a:ext cx="8368200" cy="3078900"/>
          </a:xfrm>
          <a:prstGeom prst="rect">
            <a:avLst/>
          </a:prstGeom>
        </p:spPr>
        <p:txBody>
          <a:bodyPr spcFirstLastPara="1" wrap="square" lIns="91425" tIns="91425" rIns="91425" bIns="91425" numCol="1" anchor="t" anchorCtr="0">
            <a:noAutofit/>
          </a:bodyPr>
          <a:lstStyle/>
          <a:p>
            <a:pPr marL="0" lvl="0" indent="0" algn="just">
              <a:spcBef>
                <a:spcPts val="0"/>
              </a:spcBef>
              <a:spcAft>
                <a:spcPts val="1600"/>
              </a:spcAft>
              <a:buNone/>
            </a:pPr>
            <a:r>
              <a:rPr lang="en-US" sz="1600" dirty="0">
                <a:cs typeface="B Nazanin" panose="00000400000000000000" pitchFamily="2" charset="-78"/>
              </a:rPr>
              <a:t>B. N. K. F. G. P. S. A. P. L. </a:t>
            </a:r>
            <a:r>
              <a:rPr lang="en-US" sz="1600" dirty="0" err="1">
                <a:cs typeface="B Nazanin" panose="00000400000000000000" pitchFamily="2" charset="-78"/>
              </a:rPr>
              <a:t>Péter</a:t>
            </a:r>
            <a:r>
              <a:rPr lang="en-US" sz="1600" dirty="0">
                <a:cs typeface="B Nazanin" panose="00000400000000000000" pitchFamily="2" charset="-78"/>
              </a:rPr>
              <a:t> P. Ujma1? "The sleep EEG spectrum is a sexually dimorphic marker of general intelligence?" Scientific Reports? 2017. </a:t>
            </a:r>
          </a:p>
          <a:p>
            <a:pPr marL="0" lvl="0" indent="0" algn="just">
              <a:spcBef>
                <a:spcPts val="0"/>
              </a:spcBef>
              <a:spcAft>
                <a:spcPts val="1600"/>
              </a:spcAft>
              <a:buNone/>
            </a:pPr>
            <a:r>
              <a:rPr lang="en-US" sz="1600" dirty="0">
                <a:cs typeface="B Nazanin" panose="00000400000000000000" pitchFamily="2" charset="-78"/>
              </a:rPr>
              <a:t>J. D. L.-S. S. F.-R. B. S.-B. Dora Elizabeth Granados-Ramos? "EEG Coherence and Intelligence in Elementary School Children?" Journal of Psychology and Behavioral Science? 2019. </a:t>
            </a:r>
          </a:p>
          <a:p>
            <a:pPr marL="0" lvl="0" indent="0" algn="just">
              <a:spcBef>
                <a:spcPts val="0"/>
              </a:spcBef>
              <a:spcAft>
                <a:spcPts val="1600"/>
              </a:spcAft>
              <a:buNone/>
            </a:pPr>
            <a:r>
              <a:rPr lang="en-US" sz="1600" dirty="0">
                <a:cs typeface="B Nazanin" panose="00000400000000000000" pitchFamily="2" charset="-78"/>
              </a:rPr>
              <a:t>b. D. N. C. B. R.W. </a:t>
            </a:r>
            <a:r>
              <a:rPr lang="en-US" sz="1600" dirty="0" err="1">
                <a:cs typeface="B Nazanin" panose="00000400000000000000" pitchFamily="2" charset="-78"/>
              </a:rPr>
              <a:t>Thatchera</a:t>
            </a:r>
            <a:r>
              <a:rPr lang="en-US" sz="1600" dirty="0">
                <a:cs typeface="B Nazanin" panose="00000400000000000000" pitchFamily="2" charset="-78"/>
              </a:rPr>
              <a:t>? "EEG and Intelligence: Relations between EEG Coherence, EEG Phase Delay and Power?" Clinical Neurophysiology? 2005. </a:t>
            </a:r>
          </a:p>
        </p:txBody>
      </p:sp>
    </p:spTree>
    <p:extLst>
      <p:ext uri="{BB962C8B-B14F-4D97-AF65-F5344CB8AC3E}">
        <p14:creationId xmlns:p14="http://schemas.microsoft.com/office/powerpoint/2010/main" val="1420560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نحوه ارزیابی ضریب هوشی</a:t>
            </a:r>
            <a:endParaRPr lang="en-US" dirty="0">
              <a:cs typeface="B Nazanin" panose="00000400000000000000" pitchFamily="2" charset="-78"/>
            </a:endParaRPr>
          </a:p>
        </p:txBody>
      </p:sp>
      <p:sp>
        <p:nvSpPr>
          <p:cNvPr id="3" name="Text Placeholder 2">
            <a:extLst>
              <a:ext uri="{FF2B5EF4-FFF2-40B4-BE49-F238E27FC236}">
                <a16:creationId xmlns:a16="http://schemas.microsoft.com/office/drawing/2014/main" id="{AA8791B9-3BBC-4020-BDF4-20837AFB81B8}"/>
              </a:ext>
            </a:extLst>
          </p:cNvPr>
          <p:cNvSpPr>
            <a:spLocks noGrp="1"/>
          </p:cNvSpPr>
          <p:nvPr>
            <p:ph type="body" idx="1"/>
          </p:nvPr>
        </p:nvSpPr>
        <p:spPr>
          <a:xfrm>
            <a:off x="3043451" y="1475350"/>
            <a:ext cx="5712649" cy="3078900"/>
          </a:xfrm>
        </p:spPr>
        <p:txBody>
          <a:bodyPr/>
          <a:lstStyle/>
          <a:p>
            <a:pPr algn="r" rtl="1"/>
            <a:r>
              <a:rPr lang="fa-IR" dirty="0">
                <a:cs typeface="B Nazanin" panose="00000400000000000000" pitchFamily="2" charset="-78"/>
              </a:rPr>
              <a:t>ادراک کلامی (طراحی مکعب‌ها)</a:t>
            </a:r>
          </a:p>
          <a:p>
            <a:pPr algn="r" rtl="1"/>
            <a:r>
              <a:rPr lang="fa-IR" dirty="0">
                <a:cs typeface="B Nazanin" panose="00000400000000000000" pitchFamily="2" charset="-78"/>
              </a:rPr>
              <a:t>شباهت‌ها (کلامی)</a:t>
            </a:r>
          </a:p>
          <a:p>
            <a:pPr algn="r" rtl="1"/>
            <a:r>
              <a:rPr lang="fa-IR" dirty="0">
                <a:cs typeface="B Nazanin" panose="00000400000000000000" pitchFamily="2" charset="-78"/>
              </a:rPr>
              <a:t>فراخنای ارقام (میزان حفظ ارقام در ذهن)</a:t>
            </a:r>
          </a:p>
          <a:p>
            <a:pPr algn="r" rtl="1"/>
            <a:r>
              <a:rPr lang="fa-IR" dirty="0">
                <a:cs typeface="B Nazanin" panose="00000400000000000000" pitchFamily="2" charset="-78"/>
              </a:rPr>
              <a:t>مفاهیم تصویری (بیشترین شباهت تصویری، دسته‌بندی)</a:t>
            </a:r>
          </a:p>
          <a:p>
            <a:pPr algn="r" rtl="1"/>
            <a:r>
              <a:rPr lang="fa-IR" dirty="0">
                <a:cs typeface="B Nazanin" panose="00000400000000000000" pitchFamily="2" charset="-78"/>
              </a:rPr>
              <a:t>رمز نویسی (سنجش سرعت عمل)</a:t>
            </a:r>
          </a:p>
          <a:p>
            <a:pPr algn="r" rtl="1"/>
            <a:r>
              <a:rPr lang="fa-IR" dirty="0">
                <a:cs typeface="B Nazanin" panose="00000400000000000000" pitchFamily="2" charset="-78"/>
              </a:rPr>
              <a:t>واژگان (چتر چیه؟ قرن یعنی چی؟ سنجش درک فرد)</a:t>
            </a:r>
          </a:p>
          <a:p>
            <a:pPr algn="r" rtl="1"/>
            <a:r>
              <a:rPr lang="fa-IR" dirty="0">
                <a:cs typeface="B Nazanin" panose="00000400000000000000" pitchFamily="2" charset="-78"/>
              </a:rPr>
              <a:t>توالی عدد و حروف (شفاهی)</a:t>
            </a:r>
          </a:p>
          <a:p>
            <a:pPr algn="r" rtl="1"/>
            <a:r>
              <a:rPr lang="fa-IR" dirty="0">
                <a:cs typeface="B Nazanin" panose="00000400000000000000" pitchFamily="2" charset="-78"/>
              </a:rPr>
              <a:t>استدلال تصویری (پر کردن جای خالی با استفاده از منطق)</a:t>
            </a:r>
          </a:p>
        </p:txBody>
      </p:sp>
      <p:pic>
        <p:nvPicPr>
          <p:cNvPr id="7" name="Picture 6">
            <a:extLst>
              <a:ext uri="{FF2B5EF4-FFF2-40B4-BE49-F238E27FC236}">
                <a16:creationId xmlns:a16="http://schemas.microsoft.com/office/drawing/2014/main" id="{67804CB3-4610-46DB-873D-E2A74966F16B}"/>
              </a:ext>
            </a:extLst>
          </p:cNvPr>
          <p:cNvPicPr>
            <a:picLocks noChangeAspect="1"/>
          </p:cNvPicPr>
          <p:nvPr/>
        </p:nvPicPr>
        <p:blipFill>
          <a:blip r:embed="rId3"/>
          <a:stretch>
            <a:fillRect/>
          </a:stretch>
        </p:blipFill>
        <p:spPr>
          <a:xfrm>
            <a:off x="0" y="1196578"/>
            <a:ext cx="4965700" cy="1493590"/>
          </a:xfrm>
          <a:prstGeom prst="rect">
            <a:avLst/>
          </a:prstGeom>
        </p:spPr>
      </p:pic>
    </p:spTree>
    <p:extLst>
      <p:ext uri="{BB962C8B-B14F-4D97-AF65-F5344CB8AC3E}">
        <p14:creationId xmlns:p14="http://schemas.microsoft.com/office/powerpoint/2010/main" val="534879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0E27-A77E-435E-A32C-2D8C2A6B3AEF}"/>
              </a:ext>
            </a:extLst>
          </p:cNvPr>
          <p:cNvSpPr>
            <a:spLocks noGrp="1"/>
          </p:cNvSpPr>
          <p:nvPr>
            <p:ph type="title"/>
          </p:nvPr>
        </p:nvSpPr>
        <p:spPr/>
        <p:txBody>
          <a:bodyPr/>
          <a:lstStyle/>
          <a:p>
            <a:pPr algn="r"/>
            <a:r>
              <a:rPr lang="fa-IR" dirty="0">
                <a:cs typeface="B Nazanin" panose="00000400000000000000" pitchFamily="2" charset="-78"/>
              </a:rPr>
              <a:t>نحوه ارزیابی ضریب هوشی</a:t>
            </a:r>
            <a:endParaRPr lang="en-US" dirty="0">
              <a:cs typeface="B Nazanin" panose="00000400000000000000" pitchFamily="2" charset="-78"/>
            </a:endParaRPr>
          </a:p>
        </p:txBody>
      </p:sp>
      <p:sp>
        <p:nvSpPr>
          <p:cNvPr id="3" name="Text Placeholder 2">
            <a:extLst>
              <a:ext uri="{FF2B5EF4-FFF2-40B4-BE49-F238E27FC236}">
                <a16:creationId xmlns:a16="http://schemas.microsoft.com/office/drawing/2014/main" id="{AA8791B9-3BBC-4020-BDF4-20837AFB81B8}"/>
              </a:ext>
            </a:extLst>
          </p:cNvPr>
          <p:cNvSpPr>
            <a:spLocks noGrp="1"/>
          </p:cNvSpPr>
          <p:nvPr>
            <p:ph type="body" idx="1"/>
          </p:nvPr>
        </p:nvSpPr>
        <p:spPr>
          <a:xfrm>
            <a:off x="3643952" y="1489824"/>
            <a:ext cx="5112148" cy="3078900"/>
          </a:xfrm>
        </p:spPr>
        <p:txBody>
          <a:bodyPr/>
          <a:lstStyle/>
          <a:p>
            <a:pPr algn="r" rtl="1"/>
            <a:r>
              <a:rPr lang="fa-IR" dirty="0">
                <a:cs typeface="B Nazanin" panose="00000400000000000000" pitchFamily="2" charset="-78"/>
              </a:rPr>
              <a:t>درک مطلب (شفاهی، چرا مردم باید سبزی بخورند؟)</a:t>
            </a:r>
          </a:p>
          <a:p>
            <a:pPr algn="r" rtl="1"/>
            <a:r>
              <a:rPr lang="fa-IR" dirty="0">
                <a:cs typeface="B Nazanin" panose="00000400000000000000" pitchFamily="2" charset="-78"/>
              </a:rPr>
              <a:t>نماد یابی (پیدا کردن شکل در درسته‌ای بزرگ‌تر)</a:t>
            </a:r>
          </a:p>
          <a:p>
            <a:pPr algn="r" rtl="1"/>
            <a:r>
              <a:rPr lang="fa-IR" dirty="0">
                <a:cs typeface="B Nazanin" panose="00000400000000000000" pitchFamily="2" charset="-78"/>
              </a:rPr>
              <a:t>تکمیل تصاویر (جزئی از یک تصویر کشیده نشده است. در حالت سخت یک گاوی که یکی از سم‌ها درست کشیده نشده است.)</a:t>
            </a:r>
          </a:p>
          <a:p>
            <a:pPr algn="r" rtl="1"/>
            <a:r>
              <a:rPr lang="fa-IR" dirty="0">
                <a:cs typeface="B Nazanin" panose="00000400000000000000" pitchFamily="2" charset="-78"/>
              </a:rPr>
              <a:t>خط زنی (خط کشیدن روی حیوانات در 45 ثانیه، تقسیم بندی ناحیه به 4 ربع و سنجش میزان توجه فرد)</a:t>
            </a:r>
          </a:p>
          <a:p>
            <a:pPr algn="r" rtl="1"/>
            <a:r>
              <a:rPr lang="fa-IR" dirty="0">
                <a:cs typeface="B Nazanin" panose="00000400000000000000" pitchFamily="2" charset="-78"/>
              </a:rPr>
              <a:t>اطلاعات عمومی (چند تا گوش داری؟ لایه اوزون یعنی چی؟)</a:t>
            </a:r>
          </a:p>
          <a:p>
            <a:pPr algn="r" rtl="1"/>
            <a:r>
              <a:rPr lang="fa-IR" dirty="0">
                <a:cs typeface="B Nazanin" panose="00000400000000000000" pitchFamily="2" charset="-78"/>
              </a:rPr>
              <a:t>حساب (ریاضی)</a:t>
            </a:r>
          </a:p>
          <a:p>
            <a:pPr algn="r" rtl="1"/>
            <a:r>
              <a:rPr lang="fa-IR" dirty="0">
                <a:cs typeface="B Nazanin" panose="00000400000000000000" pitchFamily="2" charset="-78"/>
              </a:rPr>
              <a:t>استدلال کلامی (جواب سوالاتی مانند چیستان)</a:t>
            </a:r>
          </a:p>
        </p:txBody>
      </p:sp>
      <p:pic>
        <p:nvPicPr>
          <p:cNvPr id="6" name="Picture 5">
            <a:extLst>
              <a:ext uri="{FF2B5EF4-FFF2-40B4-BE49-F238E27FC236}">
                <a16:creationId xmlns:a16="http://schemas.microsoft.com/office/drawing/2014/main" id="{932F2925-E0A4-4CA4-86F7-B221784DAAD3}"/>
              </a:ext>
            </a:extLst>
          </p:cNvPr>
          <p:cNvPicPr>
            <a:picLocks noChangeAspect="1"/>
          </p:cNvPicPr>
          <p:nvPr/>
        </p:nvPicPr>
        <p:blipFill rotWithShape="1">
          <a:blip r:embed="rId3"/>
          <a:srcRect r="7666"/>
          <a:stretch/>
        </p:blipFill>
        <p:spPr>
          <a:xfrm>
            <a:off x="387900" y="1552809"/>
            <a:ext cx="2928506" cy="3132666"/>
          </a:xfrm>
          <a:prstGeom prst="rect">
            <a:avLst/>
          </a:prstGeom>
        </p:spPr>
      </p:pic>
    </p:spTree>
    <p:extLst>
      <p:ext uri="{BB962C8B-B14F-4D97-AF65-F5344CB8AC3E}">
        <p14:creationId xmlns:p14="http://schemas.microsoft.com/office/powerpoint/2010/main" val="30726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118D4-C47A-4D96-9100-E739C6ADB463}"/>
              </a:ext>
            </a:extLst>
          </p:cNvPr>
          <p:cNvSpPr>
            <a:spLocks noGrp="1"/>
          </p:cNvSpPr>
          <p:nvPr>
            <p:ph type="title"/>
          </p:nvPr>
        </p:nvSpPr>
        <p:spPr/>
        <p:txBody>
          <a:bodyPr/>
          <a:lstStyle/>
          <a:p>
            <a:pPr algn="r" rtl="1"/>
            <a:r>
              <a:rPr lang="fa-IR" dirty="0">
                <a:cs typeface="B Nazanin" panose="00000400000000000000" pitchFamily="2" charset="-78"/>
              </a:rPr>
              <a:t>نحوه کمی‌سازی</a:t>
            </a:r>
            <a:endParaRPr lang="en-US" dirty="0"/>
          </a:p>
        </p:txBody>
      </p:sp>
      <p:pic>
        <p:nvPicPr>
          <p:cNvPr id="1026" name="Picture 2" descr="IQ Scores and the Bell Curve | Hand In Hand Homeschool">
            <a:extLst>
              <a:ext uri="{FF2B5EF4-FFF2-40B4-BE49-F238E27FC236}">
                <a16:creationId xmlns:a16="http://schemas.microsoft.com/office/drawing/2014/main" id="{85DC969D-189F-4456-8941-434A85E86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42" y="1575450"/>
            <a:ext cx="5924401" cy="31686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5">
            <a:extLst>
              <a:ext uri="{FF2B5EF4-FFF2-40B4-BE49-F238E27FC236}">
                <a16:creationId xmlns:a16="http://schemas.microsoft.com/office/drawing/2014/main" id="{7054F268-1540-4F0D-BF12-0DEE2FD6AA51}"/>
              </a:ext>
            </a:extLst>
          </p:cNvPr>
          <p:cNvGraphicFramePr>
            <a:graphicFrameLocks noGrp="1"/>
          </p:cNvGraphicFramePr>
          <p:nvPr>
            <p:extLst>
              <p:ext uri="{D42A27DB-BD31-4B8C-83A1-F6EECF244321}">
                <p14:modId xmlns:p14="http://schemas.microsoft.com/office/powerpoint/2010/main" val="2121054712"/>
              </p:ext>
            </p:extLst>
          </p:nvPr>
        </p:nvGraphicFramePr>
        <p:xfrm>
          <a:off x="6316484" y="1450895"/>
          <a:ext cx="2611274" cy="3417780"/>
        </p:xfrm>
        <a:graphic>
          <a:graphicData uri="http://schemas.openxmlformats.org/drawingml/2006/table">
            <a:tbl>
              <a:tblPr firstRow="1" bandRow="1">
                <a:tableStyleId>{5C22544A-7EE6-4342-B048-85BDC9FD1C3A}</a:tableStyleId>
              </a:tblPr>
              <a:tblGrid>
                <a:gridCol w="1305637">
                  <a:extLst>
                    <a:ext uri="{9D8B030D-6E8A-4147-A177-3AD203B41FA5}">
                      <a16:colId xmlns:a16="http://schemas.microsoft.com/office/drawing/2014/main" val="4165188150"/>
                    </a:ext>
                  </a:extLst>
                </a:gridCol>
                <a:gridCol w="1305637">
                  <a:extLst>
                    <a:ext uri="{9D8B030D-6E8A-4147-A177-3AD203B41FA5}">
                      <a16:colId xmlns:a16="http://schemas.microsoft.com/office/drawing/2014/main" val="3519822533"/>
                    </a:ext>
                  </a:extLst>
                </a:gridCol>
              </a:tblGrid>
              <a:tr h="569630">
                <a:tc>
                  <a:txBody>
                    <a:bodyPr/>
                    <a:lstStyle/>
                    <a:p>
                      <a:pPr algn="ctr"/>
                      <a:r>
                        <a:rPr lang="fa-IR" dirty="0">
                          <a:solidFill>
                            <a:schemeClr val="tx1"/>
                          </a:solidFill>
                          <a:cs typeface="B Nazanin" panose="00000400000000000000" pitchFamily="2" charset="-78"/>
                        </a:rPr>
                        <a:t>دسته‌بندی</a:t>
                      </a:r>
                      <a:endParaRPr lang="en-US" dirty="0">
                        <a:solidFill>
                          <a:schemeClr val="tx1"/>
                        </a:solidFill>
                        <a:cs typeface="B Nazanin" panose="00000400000000000000" pitchFamily="2" charset="-78"/>
                      </a:endParaRPr>
                    </a:p>
                  </a:txBody>
                  <a:tcPr anchor="ctr"/>
                </a:tc>
                <a:tc>
                  <a:txBody>
                    <a:bodyPr/>
                    <a:lstStyle/>
                    <a:p>
                      <a:pPr algn="ctr"/>
                      <a:r>
                        <a:rPr lang="fa-IR" dirty="0">
                          <a:solidFill>
                            <a:schemeClr val="tx1"/>
                          </a:solidFill>
                          <a:cs typeface="B Nazanin" panose="00000400000000000000" pitchFamily="2" charset="-78"/>
                        </a:rPr>
                        <a:t>مقیاس کل</a:t>
                      </a:r>
                      <a:endParaRPr lang="en-US" dirty="0">
                        <a:solidFill>
                          <a:schemeClr val="tx1"/>
                        </a:solidFill>
                        <a:cs typeface="B Nazanin" panose="00000400000000000000" pitchFamily="2" charset="-78"/>
                      </a:endParaRPr>
                    </a:p>
                  </a:txBody>
                  <a:tcPr anchor="ctr"/>
                </a:tc>
                <a:extLst>
                  <a:ext uri="{0D108BD9-81ED-4DB2-BD59-A6C34878D82A}">
                    <a16:rowId xmlns:a16="http://schemas.microsoft.com/office/drawing/2014/main" val="1709663346"/>
                  </a:ext>
                </a:extLst>
              </a:tr>
              <a:tr h="569630">
                <a:tc>
                  <a:txBody>
                    <a:bodyPr/>
                    <a:lstStyle/>
                    <a:p>
                      <a:pPr algn="ctr"/>
                      <a:r>
                        <a:rPr lang="fa-IR" dirty="0">
                          <a:solidFill>
                            <a:schemeClr val="tx2">
                              <a:lumMod val="50000"/>
                            </a:schemeClr>
                          </a:solidFill>
                          <a:cs typeface="B Nazanin" panose="00000400000000000000" pitchFamily="2" charset="-78"/>
                        </a:rPr>
                        <a:t>کم توان ذهنی</a:t>
                      </a:r>
                    </a:p>
                    <a:p>
                      <a:pPr algn="ctr"/>
                      <a:r>
                        <a:rPr lang="fa-IR" dirty="0">
                          <a:solidFill>
                            <a:schemeClr val="tx2">
                              <a:lumMod val="50000"/>
                            </a:schemeClr>
                          </a:solidFill>
                          <a:cs typeface="B Nazanin" panose="00000400000000000000" pitchFamily="2" charset="-78"/>
                        </a:rPr>
                        <a:t>عقب مانده ذهنی</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0-70</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3587806478"/>
                  </a:ext>
                </a:extLst>
              </a:tr>
              <a:tr h="569630">
                <a:tc>
                  <a:txBody>
                    <a:bodyPr/>
                    <a:lstStyle/>
                    <a:p>
                      <a:pPr algn="ctr"/>
                      <a:r>
                        <a:rPr lang="fa-IR" dirty="0">
                          <a:solidFill>
                            <a:schemeClr val="tx2">
                              <a:lumMod val="50000"/>
                            </a:schemeClr>
                          </a:solidFill>
                          <a:cs typeface="B Nazanin" panose="00000400000000000000" pitchFamily="2" charset="-78"/>
                        </a:rPr>
                        <a:t>مرزی</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70-85</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2699821777"/>
                  </a:ext>
                </a:extLst>
              </a:tr>
              <a:tr h="569630">
                <a:tc>
                  <a:txBody>
                    <a:bodyPr/>
                    <a:lstStyle/>
                    <a:p>
                      <a:pPr algn="ctr"/>
                      <a:r>
                        <a:rPr lang="fa-IR" dirty="0">
                          <a:solidFill>
                            <a:schemeClr val="tx2">
                              <a:lumMod val="50000"/>
                            </a:schemeClr>
                          </a:solidFill>
                          <a:cs typeface="B Nazanin" panose="00000400000000000000" pitchFamily="2" charset="-78"/>
                        </a:rPr>
                        <a:t>عادی</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85-115</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3395333761"/>
                  </a:ext>
                </a:extLst>
              </a:tr>
              <a:tr h="569630">
                <a:tc>
                  <a:txBody>
                    <a:bodyPr/>
                    <a:lstStyle/>
                    <a:p>
                      <a:pPr algn="ctr"/>
                      <a:r>
                        <a:rPr lang="fa-IR" dirty="0">
                          <a:solidFill>
                            <a:schemeClr val="tx2">
                              <a:lumMod val="50000"/>
                            </a:schemeClr>
                          </a:solidFill>
                          <a:cs typeface="B Nazanin" panose="00000400000000000000" pitchFamily="2" charset="-78"/>
                        </a:rPr>
                        <a:t>باهوش</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115-130</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3885262435"/>
                  </a:ext>
                </a:extLst>
              </a:tr>
              <a:tr h="569630">
                <a:tc>
                  <a:txBody>
                    <a:bodyPr/>
                    <a:lstStyle/>
                    <a:p>
                      <a:pPr algn="ctr"/>
                      <a:r>
                        <a:rPr lang="fa-IR" dirty="0">
                          <a:solidFill>
                            <a:schemeClr val="tx2">
                              <a:lumMod val="50000"/>
                            </a:schemeClr>
                          </a:solidFill>
                          <a:cs typeface="B Nazanin" panose="00000400000000000000" pitchFamily="2" charset="-78"/>
                        </a:rPr>
                        <a:t>نابغه</a:t>
                      </a:r>
                      <a:endParaRPr lang="en-US" dirty="0">
                        <a:solidFill>
                          <a:schemeClr val="tx2">
                            <a:lumMod val="50000"/>
                          </a:schemeClr>
                        </a:solidFill>
                        <a:cs typeface="B Nazanin" panose="00000400000000000000" pitchFamily="2" charset="-78"/>
                      </a:endParaRPr>
                    </a:p>
                  </a:txBody>
                  <a:tcPr anchor="ctr"/>
                </a:tc>
                <a:tc>
                  <a:txBody>
                    <a:bodyPr/>
                    <a:lstStyle/>
                    <a:p>
                      <a:pPr algn="ctr"/>
                      <a:r>
                        <a:rPr lang="fa-IR" dirty="0">
                          <a:solidFill>
                            <a:schemeClr val="tx2">
                              <a:lumMod val="50000"/>
                            </a:schemeClr>
                          </a:solidFill>
                          <a:cs typeface="B Nazanin" panose="00000400000000000000" pitchFamily="2" charset="-78"/>
                        </a:rPr>
                        <a:t>130 به بالا</a:t>
                      </a:r>
                      <a:endParaRPr lang="en-US" dirty="0">
                        <a:solidFill>
                          <a:schemeClr val="tx2">
                            <a:lumMod val="50000"/>
                          </a:schemeClr>
                        </a:solidFill>
                        <a:cs typeface="B Nazanin" panose="00000400000000000000" pitchFamily="2" charset="-78"/>
                      </a:endParaRPr>
                    </a:p>
                  </a:txBody>
                  <a:tcPr anchor="ctr"/>
                </a:tc>
                <a:extLst>
                  <a:ext uri="{0D108BD9-81ED-4DB2-BD59-A6C34878D82A}">
                    <a16:rowId xmlns:a16="http://schemas.microsoft.com/office/drawing/2014/main" val="2805399009"/>
                  </a:ext>
                </a:extLst>
              </a:tr>
            </a:tbl>
          </a:graphicData>
        </a:graphic>
      </p:graphicFrame>
    </p:spTree>
    <p:extLst>
      <p:ext uri="{BB962C8B-B14F-4D97-AF65-F5344CB8AC3E}">
        <p14:creationId xmlns:p14="http://schemas.microsoft.com/office/powerpoint/2010/main" val="346345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4"/>
          <p:cNvSpPr txBox="1">
            <a:spLocks noGrp="1"/>
          </p:cNvSpPr>
          <p:nvPr>
            <p:ph type="title"/>
          </p:nvPr>
        </p:nvSpPr>
        <p:spPr>
          <a:xfrm>
            <a:off x="4833300" y="1754605"/>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B Nazanin" panose="00000400000000000000" pitchFamily="2" charset="-78"/>
              </a:rPr>
              <a:t>آزمون‌های مختلف سنجش ضریب هوشی</a:t>
            </a:r>
            <a:endParaRPr dirty="0">
              <a:cs typeface="B Nazanin" panose="00000400000000000000" pitchFamily="2" charset="-78"/>
            </a:endParaRPr>
          </a:p>
        </p:txBody>
      </p:sp>
      <p:sp>
        <p:nvSpPr>
          <p:cNvPr id="6" name="Text Placeholder 2">
            <a:extLst>
              <a:ext uri="{FF2B5EF4-FFF2-40B4-BE49-F238E27FC236}">
                <a16:creationId xmlns:a16="http://schemas.microsoft.com/office/drawing/2014/main" id="{0D0B9049-8DE3-4FAF-ADBA-FAF0168C94FE}"/>
              </a:ext>
            </a:extLst>
          </p:cNvPr>
          <p:cNvSpPr txBox="1">
            <a:spLocks/>
          </p:cNvSpPr>
          <p:nvPr/>
        </p:nvSpPr>
        <p:spPr>
          <a:xfrm>
            <a:off x="265500" y="740485"/>
            <a:ext cx="3863819" cy="3662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5"/>
              </a:buClr>
              <a:buSzPts val="2100"/>
              <a:buFont typeface="Roboto"/>
              <a:buNone/>
              <a:defRPr sz="2100" b="0" i="0" u="none" strike="noStrike" cap="none">
                <a:solidFill>
                  <a:schemeClr val="accent5"/>
                </a:solidFill>
                <a:latin typeface="Roboto"/>
                <a:ea typeface="Roboto"/>
                <a:cs typeface="Roboto"/>
                <a:sym typeface="Roboto"/>
              </a:defRPr>
            </a:lvl9pPr>
          </a:lstStyle>
          <a:p>
            <a:pPr algn="l">
              <a:lnSpc>
                <a:spcPct val="200000"/>
              </a:lnSpc>
              <a:buFont typeface="Arial" panose="020B0604020202020204" pitchFamily="34" charset="0"/>
              <a:buChar char="•"/>
            </a:pPr>
            <a:r>
              <a:rPr lang="en-US" sz="2000" dirty="0">
                <a:solidFill>
                  <a:schemeClr val="tx1"/>
                </a:solidFill>
                <a:cs typeface="B Nazanin" panose="00000400000000000000" pitchFamily="2" charset="-78"/>
              </a:rPr>
              <a:t>WISC-V</a:t>
            </a:r>
            <a:endParaRPr lang="fa-IR" sz="2000" dirty="0">
              <a:solidFill>
                <a:schemeClr val="tx1"/>
              </a:solidFill>
              <a:cs typeface="B Nazanin" panose="00000400000000000000" pitchFamily="2" charset="-78"/>
            </a:endParaRPr>
          </a:p>
          <a:p>
            <a:pPr algn="l">
              <a:lnSpc>
                <a:spcPct val="200000"/>
              </a:lnSpc>
              <a:buFont typeface="Arial" panose="020B0604020202020204" pitchFamily="34" charset="0"/>
              <a:buChar char="•"/>
            </a:pPr>
            <a:r>
              <a:rPr lang="en-US" sz="2000" dirty="0">
                <a:solidFill>
                  <a:schemeClr val="tx1"/>
                </a:solidFill>
                <a:cs typeface="B Nazanin" panose="00000400000000000000" pitchFamily="2" charset="-78"/>
              </a:rPr>
              <a:t>Raven’s Progressive Test</a:t>
            </a:r>
          </a:p>
          <a:p>
            <a:pPr algn="l">
              <a:lnSpc>
                <a:spcPct val="200000"/>
              </a:lnSpc>
              <a:buFont typeface="Arial" panose="020B0604020202020204" pitchFamily="34" charset="0"/>
              <a:buChar char="•"/>
            </a:pPr>
            <a:r>
              <a:rPr lang="en-US" sz="2000" dirty="0">
                <a:solidFill>
                  <a:schemeClr val="tx1"/>
                </a:solidFill>
                <a:cs typeface="B Nazanin" panose="00000400000000000000" pitchFamily="2" charset="-78"/>
              </a:rPr>
              <a:t>Culture Fair Test</a:t>
            </a:r>
          </a:p>
          <a:p>
            <a:pPr algn="l">
              <a:lnSpc>
                <a:spcPct val="200000"/>
              </a:lnSpc>
              <a:buFont typeface="Arial" panose="020B0604020202020204" pitchFamily="34" charset="0"/>
              <a:buChar char="•"/>
            </a:pPr>
            <a:r>
              <a:rPr lang="en-US" sz="2000" dirty="0">
                <a:solidFill>
                  <a:schemeClr val="tx1"/>
                </a:solidFill>
                <a:cs typeface="B Nazanin" panose="00000400000000000000" pitchFamily="2" charset="-78"/>
              </a:rPr>
              <a:t>Reynolds</a:t>
            </a:r>
          </a:p>
          <a:p>
            <a:pPr algn="l">
              <a:lnSpc>
                <a:spcPct val="200000"/>
              </a:lnSpc>
              <a:buFont typeface="Arial" panose="020B0604020202020204" pitchFamily="34" charset="0"/>
              <a:buChar char="•"/>
            </a:pPr>
            <a:r>
              <a:rPr lang="en-US" sz="2000" dirty="0">
                <a:solidFill>
                  <a:schemeClr val="tx1"/>
                </a:solidFill>
                <a:cs typeface="B Nazanin" panose="00000400000000000000" pitchFamily="2" charset="-78"/>
              </a:rPr>
              <a:t>…</a:t>
            </a:r>
          </a:p>
        </p:txBody>
      </p:sp>
    </p:spTree>
    <p:extLst>
      <p:ext uri="{BB962C8B-B14F-4D97-AF65-F5344CB8AC3E}">
        <p14:creationId xmlns:p14="http://schemas.microsoft.com/office/powerpoint/2010/main" val="244934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0" name="Google Shape;70;p14"/>
          <p:cNvSpPr txBox="1">
            <a:spLocks noGrp="1"/>
          </p:cNvSpPr>
          <p:nvPr>
            <p:ph type="title"/>
          </p:nvPr>
        </p:nvSpPr>
        <p:spPr>
          <a:xfrm>
            <a:off x="4833300" y="1754605"/>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a:cs typeface="B Nazanin" panose="00000400000000000000" pitchFamily="2" charset="-78"/>
              </a:rPr>
              <a:t>مروری بر کار‌های انجام شده</a:t>
            </a:r>
            <a:endParaRPr dirty="0">
              <a:cs typeface="B Nazanin" panose="00000400000000000000" pitchFamily="2" charset="-78"/>
            </a:endParaRPr>
          </a:p>
        </p:txBody>
      </p:sp>
    </p:spTree>
    <p:extLst>
      <p:ext uri="{BB962C8B-B14F-4D97-AF65-F5344CB8AC3E}">
        <p14:creationId xmlns:p14="http://schemas.microsoft.com/office/powerpoint/2010/main" val="93159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318325"/>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Times New Roman" panose="02020603050405020304" pitchFamily="18" charset="0"/>
                <a:cs typeface="B Nazanin" panose="00000400000000000000" pitchFamily="2" charset="-78"/>
              </a:rPr>
              <a:t>A Graph Deep Learning Model for the Classification of Groups with Different IQ Using Resting Sate fMRI</a:t>
            </a:r>
            <a:endParaRPr sz="3200" dirty="0">
              <a:cs typeface="B Nazanin" panose="00000400000000000000" pitchFamily="2" charset="-78"/>
            </a:endParaRPr>
          </a:p>
        </p:txBody>
      </p:sp>
      <p:sp>
        <p:nvSpPr>
          <p:cNvPr id="76" name="Google Shape;76;p15"/>
          <p:cNvSpPr txBox="1">
            <a:spLocks noGrp="1"/>
          </p:cNvSpPr>
          <p:nvPr>
            <p:ph type="body" idx="1"/>
          </p:nvPr>
        </p:nvSpPr>
        <p:spPr>
          <a:xfrm>
            <a:off x="4572000" y="1489824"/>
            <a:ext cx="4184100" cy="3078900"/>
          </a:xfrm>
          <a:prstGeom prst="rect">
            <a:avLst/>
          </a:prstGeom>
        </p:spPr>
        <p:txBody>
          <a:bodyPr spcFirstLastPara="1" wrap="square" lIns="91425" tIns="91425" rIns="91425" bIns="91425" numCol="1" anchor="t" anchorCtr="0">
            <a:noAutofit/>
          </a:bodyPr>
          <a:lstStyle/>
          <a:p>
            <a:pPr marL="0" lvl="0" indent="0" algn="r" rtl="1">
              <a:spcBef>
                <a:spcPts val="0"/>
              </a:spcBef>
              <a:spcAft>
                <a:spcPts val="1600"/>
              </a:spcAft>
              <a:buNone/>
            </a:pPr>
            <a:r>
              <a:rPr lang="fa-IR" dirty="0">
                <a:cs typeface="B Nazanin" panose="00000400000000000000" pitchFamily="2" charset="-78"/>
              </a:rPr>
              <a:t>داده برداری:</a:t>
            </a:r>
          </a:p>
          <a:p>
            <a:pPr marL="285750" indent="-285750" algn="r" rtl="1">
              <a:spcAft>
                <a:spcPts val="1600"/>
              </a:spcAft>
            </a:pPr>
            <a:r>
              <a:rPr lang="fa-IR" dirty="0">
                <a:cs typeface="B Nazanin" panose="00000400000000000000" pitchFamily="2" charset="-78"/>
              </a:rPr>
              <a:t>875 فرد</a:t>
            </a: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Wide Range Achievement Test</a:t>
            </a:r>
            <a:r>
              <a:rPr lang="fa-IR" sz="1600" dirty="0">
                <a:latin typeface="Times New Roman" panose="02020603050405020304" pitchFamily="18" charset="0"/>
                <a:cs typeface="Times New Roman" panose="02020603050405020304" pitchFamily="18" charset="0"/>
              </a:rPr>
              <a:t> </a:t>
            </a:r>
            <a:r>
              <a:rPr lang="fa-IR" dirty="0">
                <a:cs typeface="B Nazanin" panose="00000400000000000000" pitchFamily="2" charset="-78"/>
              </a:rPr>
              <a:t>(</a:t>
            </a:r>
            <a:r>
              <a:rPr lang="en-US" sz="1600" dirty="0">
                <a:latin typeface="Times New Roman" panose="02020603050405020304" pitchFamily="18" charset="0"/>
                <a:cs typeface="Times New Roman" panose="02020603050405020304" pitchFamily="18" charset="0"/>
              </a:rPr>
              <a:t>WRAT</a:t>
            </a:r>
            <a:r>
              <a:rPr lang="fa-IR" dirty="0">
                <a:cs typeface="B Nazanin" panose="00000400000000000000" pitchFamily="2" charset="-78"/>
              </a:rPr>
              <a:t>)</a:t>
            </a:r>
          </a:p>
          <a:p>
            <a:pPr marL="285750" indent="-285750" algn="r" rtl="1">
              <a:spcAft>
                <a:spcPts val="1600"/>
              </a:spcAft>
            </a:pPr>
            <a:r>
              <a:rPr lang="fa-IR" dirty="0">
                <a:cs typeface="B Nazanin" panose="00000400000000000000" pitchFamily="2" charset="-78"/>
              </a:rPr>
              <a:t>2 گروه </a:t>
            </a:r>
            <a:r>
              <a:rPr lang="en-US" sz="1600" dirty="0">
                <a:latin typeface="Times New Roman" panose="02020603050405020304" pitchFamily="18" charset="0"/>
                <a:cs typeface="Times New Roman" panose="02020603050405020304" pitchFamily="18" charset="0"/>
              </a:rPr>
              <a:t>Low</a:t>
            </a:r>
            <a:r>
              <a:rPr lang="fa-IR" dirty="0">
                <a:cs typeface="B Nazanin" panose="00000400000000000000" pitchFamily="2" charset="-78"/>
              </a:rPr>
              <a:t> و </a:t>
            </a:r>
            <a:r>
              <a:rPr lang="en-US" sz="1600" dirty="0">
                <a:latin typeface="Times New Roman" panose="02020603050405020304" pitchFamily="18" charset="0"/>
                <a:cs typeface="Times New Roman" panose="02020603050405020304" pitchFamily="18" charset="0"/>
              </a:rPr>
              <a:t>High</a:t>
            </a:r>
            <a:endParaRPr lang="fa-IR" dirty="0">
              <a:latin typeface="Times New Roman" panose="02020603050405020304" pitchFamily="18" charset="0"/>
              <a:cs typeface="Times New Roman" panose="02020603050405020304" pitchFamily="18" charset="0"/>
            </a:endParaRPr>
          </a:p>
          <a:p>
            <a:pPr marL="285750" indent="-285750" algn="r" rtl="1">
              <a:spcAft>
                <a:spcPts val="1600"/>
              </a:spcAft>
            </a:pPr>
            <a:r>
              <a:rPr lang="en-US" sz="1600" dirty="0">
                <a:latin typeface="Times New Roman" panose="02020603050405020304" pitchFamily="18" charset="0"/>
                <a:cs typeface="Times New Roman" panose="02020603050405020304" pitchFamily="18" charset="0"/>
              </a:rPr>
              <a:t>Resting State</a:t>
            </a:r>
          </a:p>
          <a:p>
            <a:pPr marL="285750" indent="-285750" algn="r" rtl="1">
              <a:spcAft>
                <a:spcPts val="1600"/>
              </a:spcAft>
            </a:pPr>
            <a:endParaRPr lang="en-US" dirty="0">
              <a:cs typeface="B Nazanin" panose="00000400000000000000" pitchFamily="2" charset="-78"/>
            </a:endParaRPr>
          </a:p>
          <a:p>
            <a:pPr marL="285750" indent="-285750" algn="r" rtl="1">
              <a:spcAft>
                <a:spcPts val="1600"/>
              </a:spcAft>
            </a:pPr>
            <a:endParaRPr lang="fa-IR" dirty="0">
              <a:cs typeface="B Nazanin" panose="00000400000000000000" pitchFamily="2" charset="-78"/>
            </a:endParaRPr>
          </a:p>
        </p:txBody>
      </p:sp>
      <p:sp>
        <p:nvSpPr>
          <p:cNvPr id="6" name="Google Shape;76;p15">
            <a:extLst>
              <a:ext uri="{FF2B5EF4-FFF2-40B4-BE49-F238E27FC236}">
                <a16:creationId xmlns:a16="http://schemas.microsoft.com/office/drawing/2014/main" id="{5D3D1462-5722-4F54-B605-DEFCC627E216}"/>
              </a:ext>
            </a:extLst>
          </p:cNvPr>
          <p:cNvSpPr txBox="1">
            <a:spLocks/>
          </p:cNvSpPr>
          <p:nvPr/>
        </p:nvSpPr>
        <p:spPr>
          <a:xfrm>
            <a:off x="387900" y="1663701"/>
            <a:ext cx="5085800" cy="290502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Classification</a:t>
            </a: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264 Regions of Interest</a:t>
            </a: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FC-based Analysis</a:t>
            </a:r>
            <a:endParaRPr lang="fa-IR" sz="1600" dirty="0">
              <a:latin typeface="Times New Roman" panose="02020603050405020304" pitchFamily="18" charset="0"/>
              <a:ea typeface="Calibri" panose="020F0502020204030204" pitchFamily="34" charset="0"/>
              <a:cs typeface="B Nazanin" panose="00000400000000000000" pitchFamily="2" charset="-78"/>
            </a:endParaRPr>
          </a:p>
          <a:p>
            <a:pPr>
              <a:lnSpc>
                <a:spcPct val="150000"/>
              </a:lnSpc>
            </a:pPr>
            <a:r>
              <a:rPr lang="en-US" sz="1600" dirty="0">
                <a:latin typeface="Times New Roman" panose="02020603050405020304" pitchFamily="18" charset="0"/>
                <a:ea typeface="Calibri" panose="020F0502020204030204" pitchFamily="34" charset="0"/>
                <a:cs typeface="B Nazanin" panose="00000400000000000000" pitchFamily="2" charset="-78"/>
              </a:rPr>
              <a:t>GCN</a:t>
            </a:r>
            <a:endParaRPr lang="en-US" sz="1200" dirty="0">
              <a:latin typeface="Times New Roman" panose="02020603050405020304" pitchFamily="18" charset="0"/>
              <a:ea typeface="Calibri" panose="020F0502020204030204" pitchFamily="34" charset="0"/>
              <a:cs typeface="B Nazanin" panose="00000400000000000000" pitchFamily="2" charset="-78"/>
            </a:endParaRPr>
          </a:p>
          <a:p>
            <a:pPr>
              <a:lnSpc>
                <a:spcPct val="150000"/>
              </a:lnSpc>
            </a:pPr>
            <a:endParaRPr lang="en-US" sz="1600" dirty="0">
              <a:effectLst/>
              <a:latin typeface="Times New Roman" panose="02020603050405020304" pitchFamily="18" charset="0"/>
              <a:ea typeface="Calibri" panose="020F0502020204030204" pitchFamily="34" charset="0"/>
              <a:cs typeface="B Nazanin" panose="00000400000000000000" pitchFamily="2" charset="-78"/>
            </a:endParaRPr>
          </a:p>
          <a:p>
            <a:pPr algn="ctr">
              <a:lnSpc>
                <a:spcPct val="150000"/>
              </a:lnSpc>
            </a:pPr>
            <a:endParaRPr lang="en-US" sz="1600" dirty="0">
              <a:effectLst/>
              <a:latin typeface="Times New Roman" panose="02020603050405020304" pitchFamily="18" charset="0"/>
              <a:ea typeface="Calibri" panose="020F0502020204030204" pitchFamily="34" charset="0"/>
              <a:cs typeface="B Nazanin" panose="00000400000000000000" pitchFamily="2" charset="-78"/>
            </a:endParaRPr>
          </a:p>
          <a:p>
            <a:pPr>
              <a:lnSpc>
                <a:spcPct val="150000"/>
              </a:lnSpc>
            </a:pPr>
            <a:endParaRPr lang="fa-IR" sz="1600" dirty="0">
              <a:effectLst/>
              <a:latin typeface="Times New Roman" panose="02020603050405020304" pitchFamily="18" charset="0"/>
              <a:ea typeface="Calibri" panose="020F0502020204030204" pitchFamily="34" charset="0"/>
              <a:cs typeface="B Nazanin" panose="00000400000000000000" pitchFamily="2" charset="-78"/>
            </a:endParaRPr>
          </a:p>
          <a:p>
            <a:pPr>
              <a:lnSpc>
                <a:spcPct val="150000"/>
              </a:lnSpc>
            </a:pPr>
            <a:endParaRPr lang="en-US" sz="1600" dirty="0">
              <a:effectLst/>
              <a:latin typeface="Times New Roman" panose="02020603050405020304" pitchFamily="18"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2216244182"/>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4045</TotalTime>
  <Words>2992</Words>
  <Application>Microsoft Office PowerPoint</Application>
  <PresentationFormat>On-screen Show (16:9)</PresentationFormat>
  <Paragraphs>344</Paragraphs>
  <Slides>37</Slides>
  <Notes>37</Notes>
  <HiddenSlides>4</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37</vt:i4>
      </vt:variant>
    </vt:vector>
  </HeadingPairs>
  <TitlesOfParts>
    <vt:vector size="55" baseType="lpstr">
      <vt:lpstr>Bn</vt:lpstr>
      <vt:lpstr>Times-Italic</vt:lpstr>
      <vt:lpstr>Roboto</vt:lpstr>
      <vt:lpstr>Cambria Math</vt:lpstr>
      <vt:lpstr>Garamond</vt:lpstr>
      <vt:lpstr>AdvPS4731B1</vt:lpstr>
      <vt:lpstr>Segoe UI</vt:lpstr>
      <vt:lpstr>Times New Roman</vt:lpstr>
      <vt:lpstr>Arial</vt:lpstr>
      <vt:lpstr>MinionPro-Regular</vt:lpstr>
      <vt:lpstr>Times-Roman</vt:lpstr>
      <vt:lpstr>NimbusRomNo9L-Regu</vt:lpstr>
      <vt:lpstr>Roboto Slab</vt:lpstr>
      <vt:lpstr>SmtnmyCorbel-Bold</vt:lpstr>
      <vt:lpstr>B Nazanin</vt:lpstr>
      <vt:lpstr>XwrwqnCorbel-Bold</vt:lpstr>
      <vt:lpstr>AdvPS6F00</vt:lpstr>
      <vt:lpstr>Marina</vt:lpstr>
      <vt:lpstr>تخمین IQ از روی سیگنال‌های مغزی</vt:lpstr>
      <vt:lpstr>فهرست مطالب</vt:lpstr>
      <vt:lpstr>مقدمه</vt:lpstr>
      <vt:lpstr>نحوه ارزیابی ضریب هوشی</vt:lpstr>
      <vt:lpstr>نحوه ارزیابی ضریب هوشی</vt:lpstr>
      <vt:lpstr>نحوه کمی‌سازی</vt:lpstr>
      <vt:lpstr>آزمون‌های مختلف سنجش ضریب هوشی</vt:lpstr>
      <vt:lpstr>مروری بر کار‌های انجام شده</vt:lpstr>
      <vt:lpstr>A Graph Deep Learning Model for the Classification of Groups with Different IQ Using Resting Sate fMRI</vt:lpstr>
      <vt:lpstr>A Graph Deep Learning Model for the Classification of Groups with Different IQ Using Resting Sate fMRI</vt:lpstr>
      <vt:lpstr>A Graph Deep Learning Model for the Classification of Groups with Different IQ Using Resting Sate fMRI</vt:lpstr>
      <vt:lpstr>A Manifold Regularized Multi-Task Learning Model for IQ Prediction from Two fMRI Paradigms</vt:lpstr>
      <vt:lpstr>A Manifold Regularized Multi-Task Learning Model for IQ Prediction from Two fMRI Paradigms</vt:lpstr>
      <vt:lpstr>A Manifold Regularized Multi-Task Learning Model for IQ Prediction from Two fMRI Paradigms</vt:lpstr>
      <vt:lpstr>Cross-relational Study between Intelligence and Brain Asymmetry Abilities using EEG-Based IQ Classification Model</vt:lpstr>
      <vt:lpstr>Cross-relational Study between Intelligence and Brain Asymmetry Abilities using EEG-Based IQ Classification Model</vt:lpstr>
      <vt:lpstr>Characteristics of EEG signals during tough and easy linguistic problem solving</vt:lpstr>
      <vt:lpstr>Characteristics of EEG signals during tough and easy linguistic problem solving</vt:lpstr>
      <vt:lpstr>Characteristics of EEG signals during tough and easy linguistic problem solving</vt:lpstr>
      <vt:lpstr>The Sleep EEG Spectrum is a Sexually Dimorphic Marker of General Intelligence</vt:lpstr>
      <vt:lpstr>The Sleep EEG Spectrum is a Sexually Dimorphic Marker of General Intelligence</vt:lpstr>
      <vt:lpstr>The Sleep EEG Spectrum is a Sexually Dimorphic Marker of General Intelligence</vt:lpstr>
      <vt:lpstr>EEG Coherence and Intelligence in Elementary School Children </vt:lpstr>
      <vt:lpstr>Intelligence and EEG Measures of Information Flow: Efficiency and Homeostatic Neuroplasticity</vt:lpstr>
      <vt:lpstr>Intelligence and EEG Measures of Information Flow: Efficiency and Homeostatic Neuroplasticity</vt:lpstr>
      <vt:lpstr>Intelligence and EEG Measures of Information Flow: Efficiency and Homeostatic Neuroplasticity</vt:lpstr>
      <vt:lpstr>EEG and Intelligence: Relations between EEG Coherence, EEG Phase Delay and Power</vt:lpstr>
      <vt:lpstr>EEG and Intelligence: Relations between EEG Coherence, EEG Phase Delay and Power</vt:lpstr>
      <vt:lpstr>EEG and Intelligence: Relations between EEG Coherence, EEG Phase Delay and Power</vt:lpstr>
      <vt:lpstr>EEG and Intelligence: Relations between EEG Coherence, EEG Phase Delay and Power</vt:lpstr>
      <vt:lpstr>Differences in EEG between Gifted and Average Students: Neural Complexity and Functional Cluster Analysis</vt:lpstr>
      <vt:lpstr>Differences in EEG between Gifted and Average Students: Neural Complexity and Functional Cluster Analysis</vt:lpstr>
      <vt:lpstr>Differences in EEG between Gifted and Average Students: Neural Complexity and Functional Cluster Analysis</vt:lpstr>
      <vt:lpstr>Differences in EEG between Gifted and Average Students: Neural Complexity and Functional Cluster Analysis</vt:lpstr>
      <vt:lpstr>با تشکر از توجه شما</vt:lpstr>
      <vt:lpstr>مراجع</vt:lpstr>
      <vt:lpstr>مراجع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تشخیص IQ از روی سیگنال های مغزی</dc:title>
  <dc:creator>Personal Account</dc:creator>
  <cp:lastModifiedBy>Arsalan Firoozi</cp:lastModifiedBy>
  <cp:revision>52</cp:revision>
  <dcterms:modified xsi:type="dcterms:W3CDTF">2022-02-02T16:25:59Z</dcterms:modified>
</cp:coreProperties>
</file>